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4"/>
  </p:notesMasterIdLst>
  <p:sldIdLst>
    <p:sldId id="256" r:id="rId2"/>
    <p:sldId id="284" r:id="rId3"/>
    <p:sldId id="286" r:id="rId4"/>
    <p:sldId id="283" r:id="rId5"/>
    <p:sldId id="288" r:id="rId6"/>
    <p:sldId id="291" r:id="rId7"/>
    <p:sldId id="292" r:id="rId8"/>
    <p:sldId id="326" r:id="rId9"/>
    <p:sldId id="325" r:id="rId10"/>
    <p:sldId id="294" r:id="rId11"/>
    <p:sldId id="293" r:id="rId12"/>
    <p:sldId id="290" r:id="rId13"/>
    <p:sldId id="295" r:id="rId14"/>
    <p:sldId id="296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16" r:id="rId23"/>
    <p:sldId id="317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8" r:id="rId32"/>
    <p:sldId id="321" r:id="rId33"/>
    <p:sldId id="319" r:id="rId34"/>
    <p:sldId id="320" r:id="rId35"/>
    <p:sldId id="312" r:id="rId36"/>
    <p:sldId id="313" r:id="rId37"/>
    <p:sldId id="269" r:id="rId38"/>
    <p:sldId id="323" r:id="rId39"/>
    <p:sldId id="270" r:id="rId40"/>
    <p:sldId id="324" r:id="rId41"/>
    <p:sldId id="276" r:id="rId42"/>
    <p:sldId id="27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yler Watson" initials="TW" lastIdx="7" clrIdx="0">
    <p:extLst>
      <p:ext uri="{19B8F6BF-5375-455C-9EA6-DF929625EA0E}">
        <p15:presenceInfo xmlns:p15="http://schemas.microsoft.com/office/powerpoint/2012/main" userId="Tyler Wat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1A356-7717-46A3-A682-3743480531BB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32C981-87CF-4A22-AC91-4577BE4BF4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84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2C981-87CF-4A22-AC91-4577BE4BF4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781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2C981-87CF-4A22-AC91-4577BE4BF4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9369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2C981-87CF-4A22-AC91-4577BE4BF42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9627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2C981-87CF-4A22-AC91-4577BE4BF42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738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2C981-87CF-4A22-AC91-4577BE4BF42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539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2C981-87CF-4A22-AC91-4577BE4BF428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127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32C981-87CF-4A22-AC91-4577BE4BF428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01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335A1-8256-4CE4-99B6-6720B7841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65664-E17A-46CA-8439-8105F766F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5A510-5BCB-4125-868C-9898819A1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23F46-8273-46B2-8603-4045FC0D3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9326F-E143-4985-8439-01CEF73F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2695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FE95C-3696-4261-91A1-B7C98D77C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7FBD2-9665-4E81-A5C4-EE3E3BE55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299ED-4C65-4FBE-83B9-931995C73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288D6-494F-49AD-B8EC-B3A5CC94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F118D-504A-4323-95CE-BE053C91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200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34496F-C50F-40B9-A835-DF77A5AAC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77BB5-61DA-4EA6-8232-BAE0E859E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F22EF-262C-48B6-B1BD-1E4D66786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281DD-A03C-4244-93DC-597FF635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1324CA-A26B-42BB-A69C-99CB1DDC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64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1DEA8-8CDE-4625-9B21-54DDCE1D7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5E084-6B32-49A5-B17F-4290B3F73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984DD-0B71-4789-9551-5F599301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AF8A8-9350-4F32-B81A-89E8A168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32655-92F1-409C-A08C-034B2FF3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243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129F-1E96-4A3C-AF91-64D8EFE94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0EBF2-7AAD-4446-AFB9-2EF3E156E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06741-BEFD-48A7-9281-CCF223C6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2C5CD-ABF2-4772-92D1-AC1BC1D04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17C24-C8AB-4FBD-80A4-5681323E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259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94386-E53E-4C09-B887-D315CAE9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D188C6-3772-442C-8D8F-6FCC02A1E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C6BE3-85FE-4A75-BADF-6C6DC3131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2FDFA-F141-4E3B-A0AE-F8A094452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9ABF6-B43A-4673-B653-EF40CB070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B17C4-0657-40B5-9684-3F423C1E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3758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8238-82B8-4DEE-8F86-BC7AD0821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348451-25F3-4281-9AA2-897B604805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5A2BD-4DDB-43A7-BC6C-4243DF4B65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6BA5FB-BB32-4739-BEC8-4BCC0BC73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CF73DD-EB16-4EA6-B1BE-9E2B5E60D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B8CE6-4396-4EF0-891A-50013CEC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A9444B-38EE-4CBD-B66D-18016B9C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0EEFB4-FE3A-4D32-A41A-FF51BF41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704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69A9-63EF-42B6-AC93-34AD0499F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40548-2B2C-43F3-A71F-599907F5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B07CCB-9597-4FFD-B4F2-1AF64D65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9905F-4C42-4EA3-9F19-47492CEB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821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B0777-4BF2-406B-9CD6-3E5DF3CE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F200E-0A23-479F-81A5-72CE3E8C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0165A-123E-42F7-98BC-9ACD914F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4603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DE39-9A6E-4957-94A9-675B964DD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97F5F-A577-49DC-8290-7F47BAEF3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2E470-D968-47B2-8B8A-C9EA6B92B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EF31B-D1A2-4C33-8088-55C0FA933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2B934-CD0E-4225-8F83-6ED73AAE8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DB9D5-F9EC-4644-A111-500A8403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4058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47C0D-4B87-4FDF-B8E3-D7AC6F0EC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E7B597-142A-4C39-8FC3-3D3CA6A62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0E214-128C-415E-A6AE-7479F1C97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86EAD-4B91-40F8-83C3-90869E5C0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60EAA-019A-4883-B78E-F7B56AE7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ABD23-5F23-49A1-8A2A-25339DD0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586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E6E3A-B5A9-42E5-8755-C167BB31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1608A-F3AB-4205-97BC-B6AD3F8CA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F93CE-92D8-4613-A4D0-11D9503989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23B0C-3C3F-4385-B992-22C58057D9EC}" type="datetimeFigureOut">
              <a:rPr lang="en-CA" smtClean="0"/>
              <a:t>2021-04-13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7284C-CE1D-47E9-A946-A19B5784C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E9B09A-4444-4422-9DBE-F57C5939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745BC-ABA0-447B-9D91-5FA1EA55E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690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ol.org/pages/291504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3D7-91D7-4526-A3A6-1DB77DDB9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anchor="ctr">
            <a:normAutofit/>
          </a:bodyPr>
          <a:lstStyle/>
          <a:p>
            <a:r>
              <a:rPr lang="en-CA" sz="6600" dirty="0">
                <a:solidFill>
                  <a:schemeClr val="tx1"/>
                </a:solidFill>
              </a:rPr>
              <a:t>BIOIN 401: Giant Viruses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E25E1-6FCE-4C8D-9468-E883121B8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en-CA" sz="2000" dirty="0"/>
              <a:t>April 13, 2021</a:t>
            </a:r>
          </a:p>
          <a:p>
            <a:pPr algn="r"/>
            <a:endParaRPr lang="en-CA" sz="2000" dirty="0"/>
          </a:p>
          <a:p>
            <a:pPr algn="r"/>
            <a:r>
              <a:rPr lang="en-CA" sz="2000" dirty="0"/>
              <a:t>By: Tyler Watson</a:t>
            </a:r>
          </a:p>
        </p:txBody>
      </p:sp>
    </p:spTree>
    <p:extLst>
      <p:ext uri="{BB962C8B-B14F-4D97-AF65-F5344CB8AC3E}">
        <p14:creationId xmlns:p14="http://schemas.microsoft.com/office/powerpoint/2010/main" val="616079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2080725" y="1639973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84042" y="3225509"/>
            <a:ext cx="36035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Started using R </a:t>
            </a:r>
            <a:r>
              <a:rPr lang="en-CA" sz="2800" dirty="0" err="1"/>
              <a:t>Circlize</a:t>
            </a:r>
            <a:endParaRPr lang="en-CA" sz="2800" dirty="0"/>
          </a:p>
          <a:p>
            <a:r>
              <a:rPr lang="en-CA" sz="2800" dirty="0">
                <a:sym typeface="Wingdings" panose="05000000000000000000" pitchFamily="2" charset="2"/>
              </a:rPr>
              <a:t>- Verification check for AUGUSTUS, Prodigal, and HMM Search</a:t>
            </a:r>
            <a:endParaRPr lang="en-CA" sz="2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C2BB93-5784-4BC7-B8CF-29BA8C738F15}"/>
              </a:ext>
            </a:extLst>
          </p:cNvPr>
          <p:cNvSpPr txBox="1"/>
          <p:nvPr/>
        </p:nvSpPr>
        <p:spPr>
          <a:xfrm>
            <a:off x="872940" y="1633203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Jan 26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145473" y="1015214"/>
            <a:ext cx="8950037" cy="714970"/>
            <a:chOff x="345050" y="1626377"/>
            <a:chExt cx="8950037" cy="714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2441605" y="1626377"/>
              <a:ext cx="709388" cy="658091"/>
              <a:chOff x="-498570" y="2277402"/>
              <a:chExt cx="345707" cy="65809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B35FE78-271F-4057-B7DF-87055E4B912F}"/>
                  </a:ext>
                </a:extLst>
              </p:cNvPr>
              <p:cNvSpPr/>
              <p:nvPr/>
            </p:nvSpPr>
            <p:spPr>
              <a:xfrm>
                <a:off x="-498570" y="2277402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E1EF10-63B6-4941-ABE1-CF950901A201}"/>
                  </a:ext>
                </a:extLst>
              </p:cNvPr>
              <p:cNvSpPr txBox="1"/>
              <p:nvPr/>
            </p:nvSpPr>
            <p:spPr>
              <a:xfrm>
                <a:off x="-471190" y="2322062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4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1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9181" y="1763756"/>
              <a:ext cx="444638" cy="402890"/>
              <a:chOff x="831272" y="2216728"/>
              <a:chExt cx="345707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3</a:t>
                </a:r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5F0E6A5-6B37-4761-A55C-B9A55E3C9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102" y="1901732"/>
            <a:ext cx="8700898" cy="41167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CD832B-C25C-44A2-8EF1-F11C50247735}"/>
              </a:ext>
            </a:extLst>
          </p:cNvPr>
          <p:cNvSpPr txBox="1"/>
          <p:nvPr/>
        </p:nvSpPr>
        <p:spPr>
          <a:xfrm>
            <a:off x="6147802" y="6018508"/>
            <a:ext cx="3866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1</a:t>
            </a:r>
            <a:r>
              <a:rPr lang="en-CA" sz="2400" b="1" baseline="30000" dirty="0"/>
              <a:t>ST</a:t>
            </a:r>
            <a:r>
              <a:rPr lang="en-CA" sz="2400" b="1" dirty="0"/>
              <a:t> attempt at replication….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42634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5026965" y="2223794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1773819" y="2920072"/>
            <a:ext cx="100559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Began finding discrepancies in the 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Incorrect data labeling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Differing NCBI chlorophyte species counts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2800" dirty="0"/>
              <a:t>65 species (2018) vs 122 species (current)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Vague methods statements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2800" dirty="0"/>
              <a:t>What exactly does “manual curation” entail?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CA" sz="2800" dirty="0"/>
              <a:t>Contacted the authors for clarification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C2BB93-5784-4BC7-B8CF-29BA8C738F15}"/>
              </a:ext>
            </a:extLst>
          </p:cNvPr>
          <p:cNvSpPr txBox="1"/>
          <p:nvPr/>
        </p:nvSpPr>
        <p:spPr>
          <a:xfrm>
            <a:off x="1040022" y="2282571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Jan 26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345050" y="1565703"/>
            <a:ext cx="8950037" cy="775644"/>
            <a:chOff x="345050" y="1565703"/>
            <a:chExt cx="8950037" cy="7756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5170429" y="1565703"/>
              <a:ext cx="709388" cy="658091"/>
              <a:chOff x="831272" y="2216728"/>
              <a:chExt cx="345707" cy="65809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BA4F60-4E99-4949-8752-9EB28706A49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DBB41-E0D0-45F1-9D02-A3AE8D1E7B52}"/>
                  </a:ext>
                </a:extLst>
              </p:cNvPr>
              <p:cNvSpPr txBox="1"/>
              <p:nvPr/>
            </p:nvSpPr>
            <p:spPr>
              <a:xfrm>
                <a:off x="858652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4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1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9181" y="1763756"/>
              <a:ext cx="444638" cy="402890"/>
              <a:chOff x="831272" y="2216728"/>
              <a:chExt cx="345707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549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0BB661-D45F-4186-8525-ADDD5DC77343}"/>
              </a:ext>
            </a:extLst>
          </p:cNvPr>
          <p:cNvGrpSpPr/>
          <p:nvPr/>
        </p:nvGrpSpPr>
        <p:grpSpPr>
          <a:xfrm>
            <a:off x="21094" y="1086018"/>
            <a:ext cx="8974984" cy="775644"/>
            <a:chOff x="345050" y="1565703"/>
            <a:chExt cx="8974984" cy="77564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F80C42-EC89-41B1-8BA6-481C3CA4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DFDED9-7275-4D01-A9CB-53E76C615BD3}"/>
                </a:ext>
              </a:extLst>
            </p:cNvPr>
            <p:cNvGrpSpPr/>
            <p:nvPr/>
          </p:nvGrpSpPr>
          <p:grpSpPr>
            <a:xfrm>
              <a:off x="8610646" y="1565703"/>
              <a:ext cx="709388" cy="658091"/>
              <a:chOff x="2507795" y="2216728"/>
              <a:chExt cx="345707" cy="65809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1A2C0E6-1116-43A2-A73F-132519EC8B65}"/>
                  </a:ext>
                </a:extLst>
              </p:cNvPr>
              <p:cNvSpPr/>
              <p:nvPr/>
            </p:nvSpPr>
            <p:spPr>
              <a:xfrm>
                <a:off x="2507795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3EF9DA-F30F-452A-AA58-3A549CBF0F7A}"/>
                  </a:ext>
                </a:extLst>
              </p:cNvPr>
              <p:cNvSpPr txBox="1"/>
              <p:nvPr/>
            </p:nvSpPr>
            <p:spPr>
              <a:xfrm>
                <a:off x="2535185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5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9A934B-B374-4857-BCFE-45EA79903EAA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49EA5C4-F69B-4E44-A873-847DD5B00D0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EBC804-3041-4DA8-B91B-35107D0F4E24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FDA4AF3-C636-46D4-BF68-12CCD0CDBFDC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59DC97-E56B-46BA-9D8F-464CD0FB773C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742081-EABA-4725-BCFF-058969CDBCAD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3</a:t>
                </a:r>
              </a:p>
            </p:txBody>
          </p: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E708F4-EA52-44DB-A1E4-BDE909EEB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r="19078" b="7419"/>
          <a:stretch/>
        </p:blipFill>
        <p:spPr bwMode="auto">
          <a:xfrm>
            <a:off x="6809047" y="2255987"/>
            <a:ext cx="4132011" cy="44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D2826-17B8-4CE7-B5AE-823E8B040359}"/>
              </a:ext>
            </a:extLst>
          </p:cNvPr>
          <p:cNvSpPr txBox="1"/>
          <p:nvPr/>
        </p:nvSpPr>
        <p:spPr>
          <a:xfrm>
            <a:off x="8286690" y="750760"/>
            <a:ext cx="75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Week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D7A06-AA15-41CB-A47D-620F88CFC788}"/>
              </a:ext>
            </a:extLst>
          </p:cNvPr>
          <p:cNvSpPr txBox="1"/>
          <p:nvPr/>
        </p:nvSpPr>
        <p:spPr>
          <a:xfrm>
            <a:off x="2029138" y="824051"/>
            <a:ext cx="75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Week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E193EB-5221-4853-BC90-EABCCD26E7A3}"/>
              </a:ext>
            </a:extLst>
          </p:cNvPr>
          <p:cNvSpPr/>
          <p:nvPr/>
        </p:nvSpPr>
        <p:spPr>
          <a:xfrm>
            <a:off x="2029138" y="1148341"/>
            <a:ext cx="709388" cy="65809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3AB3CF-8AC4-4FEA-A001-8355B115EDB9}"/>
              </a:ext>
            </a:extLst>
          </p:cNvPr>
          <p:cNvSpPr txBox="1"/>
          <p:nvPr/>
        </p:nvSpPr>
        <p:spPr>
          <a:xfrm>
            <a:off x="2085342" y="1196779"/>
            <a:ext cx="597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4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B8009B6-B383-48F5-ACEA-E5E645A71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006" b="4514"/>
          <a:stretch/>
        </p:blipFill>
        <p:spPr>
          <a:xfrm>
            <a:off x="495659" y="2684757"/>
            <a:ext cx="4062643" cy="40793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4E1E32-05CE-437E-B81B-D269D65EE27C}"/>
              </a:ext>
            </a:extLst>
          </p:cNvPr>
          <p:cNvCxnSpPr/>
          <p:nvPr/>
        </p:nvCxnSpPr>
        <p:spPr>
          <a:xfrm>
            <a:off x="5059181" y="4557953"/>
            <a:ext cx="123668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C2B037-78EB-40FA-8B92-71F6CDC7170B}"/>
              </a:ext>
            </a:extLst>
          </p:cNvPr>
          <p:cNvSpPr txBox="1"/>
          <p:nvPr/>
        </p:nvSpPr>
        <p:spPr>
          <a:xfrm>
            <a:off x="1885675" y="1744109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2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839FD6-8F9F-4799-B5FD-D7045013D169}"/>
              </a:ext>
            </a:extLst>
          </p:cNvPr>
          <p:cNvSpPr txBox="1"/>
          <p:nvPr/>
        </p:nvSpPr>
        <p:spPr>
          <a:xfrm>
            <a:off x="8118280" y="1729527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9 </a:t>
            </a:r>
          </a:p>
        </p:txBody>
      </p:sp>
    </p:spTree>
    <p:extLst>
      <p:ext uri="{BB962C8B-B14F-4D97-AF65-F5344CB8AC3E}">
        <p14:creationId xmlns:p14="http://schemas.microsoft.com/office/powerpoint/2010/main" val="11566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0BB661-D45F-4186-8525-ADDD5DC77343}"/>
              </a:ext>
            </a:extLst>
          </p:cNvPr>
          <p:cNvGrpSpPr/>
          <p:nvPr/>
        </p:nvGrpSpPr>
        <p:grpSpPr>
          <a:xfrm>
            <a:off x="0" y="870094"/>
            <a:ext cx="8950037" cy="760654"/>
            <a:chOff x="345050" y="1580693"/>
            <a:chExt cx="8950037" cy="76065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F80C42-EC89-41B1-8BA6-481C3CA4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DFDED9-7275-4D01-A9CB-53E76C615BD3}"/>
                </a:ext>
              </a:extLst>
            </p:cNvPr>
            <p:cNvGrpSpPr/>
            <p:nvPr/>
          </p:nvGrpSpPr>
          <p:grpSpPr>
            <a:xfrm>
              <a:off x="5560146" y="1580693"/>
              <a:ext cx="709388" cy="658091"/>
              <a:chOff x="1021192" y="2231718"/>
              <a:chExt cx="345707" cy="65809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1A2C0E6-1116-43A2-A73F-132519EC8B65}"/>
                  </a:ext>
                </a:extLst>
              </p:cNvPr>
              <p:cNvSpPr/>
              <p:nvPr/>
            </p:nvSpPr>
            <p:spPr>
              <a:xfrm>
                <a:off x="1021192" y="223171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3EF9DA-F30F-452A-AA58-3A549CBF0F7A}"/>
                  </a:ext>
                </a:extLst>
              </p:cNvPr>
              <p:cNvSpPr txBox="1"/>
              <p:nvPr/>
            </p:nvSpPr>
            <p:spPr>
              <a:xfrm>
                <a:off x="1048579" y="228015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5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9A934B-B374-4857-BCFE-45EA79903EAA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49EA5C4-F69B-4E44-A873-847DD5B00D0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EBC804-3041-4DA8-B91B-35107D0F4E24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2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FDA4AF3-C636-46D4-BF68-12CCD0CDBFDC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59DC97-E56B-46BA-9D8F-464CD0FB773C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742081-EABA-4725-BCFF-058969CDBCAD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3</a:t>
                </a:r>
              </a:p>
            </p:txBody>
          </p: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E708F4-EA52-44DB-A1E4-BDE909EEB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r="19078" b="7419"/>
          <a:stretch/>
        </p:blipFill>
        <p:spPr bwMode="auto">
          <a:xfrm>
            <a:off x="572055" y="1920141"/>
            <a:ext cx="4433740" cy="48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A35F70-AF6D-4B82-AF79-DB58324C3DF6}"/>
              </a:ext>
            </a:extLst>
          </p:cNvPr>
          <p:cNvGrpSpPr/>
          <p:nvPr/>
        </p:nvGrpSpPr>
        <p:grpSpPr>
          <a:xfrm>
            <a:off x="1001791" y="1043473"/>
            <a:ext cx="444638" cy="402890"/>
            <a:chOff x="831272" y="2216728"/>
            <a:chExt cx="345707" cy="65809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06B2B55-8997-4737-80BE-2F8C3CDC87FF}"/>
                </a:ext>
              </a:extLst>
            </p:cNvPr>
            <p:cNvSpPr/>
            <p:nvPr/>
          </p:nvSpPr>
          <p:spPr>
            <a:xfrm>
              <a:off x="831272" y="2216728"/>
              <a:ext cx="345707" cy="6580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66AC58-F844-4763-9F08-F9D3204B0FA4}"/>
                </a:ext>
              </a:extLst>
            </p:cNvPr>
            <p:cNvSpPr txBox="1"/>
            <p:nvPr/>
          </p:nvSpPr>
          <p:spPr>
            <a:xfrm>
              <a:off x="858653" y="2216728"/>
              <a:ext cx="290946" cy="65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/>
                <a:t>4</a:t>
              </a: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E162ABAD-9EB5-4586-9577-346E5A319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23316" r="54585" b="5792"/>
          <a:stretch/>
        </p:blipFill>
        <p:spPr bwMode="auto">
          <a:xfrm>
            <a:off x="7000406" y="1883815"/>
            <a:ext cx="4327870" cy="48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84CBAF-B503-407C-8434-A86C9B86FDEA}"/>
              </a:ext>
            </a:extLst>
          </p:cNvPr>
          <p:cNvSpPr txBox="1"/>
          <p:nvPr/>
        </p:nvSpPr>
        <p:spPr>
          <a:xfrm>
            <a:off x="5861967" y="4231172"/>
            <a:ext cx="696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0D1E15-0460-4DB0-B525-3DB073362660}"/>
              </a:ext>
            </a:extLst>
          </p:cNvPr>
          <p:cNvSpPr txBox="1"/>
          <p:nvPr/>
        </p:nvSpPr>
        <p:spPr>
          <a:xfrm>
            <a:off x="2250063" y="4205137"/>
            <a:ext cx="107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Mine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966A94-308E-4FE2-9A96-DCBDA2F2DC35}"/>
              </a:ext>
            </a:extLst>
          </p:cNvPr>
          <p:cNvSpPr txBox="1"/>
          <p:nvPr/>
        </p:nvSpPr>
        <p:spPr>
          <a:xfrm>
            <a:off x="8352129" y="4242613"/>
            <a:ext cx="162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Author’s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F6F64B-3CCC-4FFE-BCA0-00279A9E0609}"/>
              </a:ext>
            </a:extLst>
          </p:cNvPr>
          <p:cNvSpPr txBox="1"/>
          <p:nvPr/>
        </p:nvSpPr>
        <p:spPr>
          <a:xfrm>
            <a:off x="5071633" y="1484818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9 </a:t>
            </a:r>
          </a:p>
        </p:txBody>
      </p:sp>
    </p:spTree>
    <p:extLst>
      <p:ext uri="{BB962C8B-B14F-4D97-AF65-F5344CB8AC3E}">
        <p14:creationId xmlns:p14="http://schemas.microsoft.com/office/powerpoint/2010/main" val="38560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4" y="48481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0BB661-D45F-4186-8525-ADDD5DC77343}"/>
              </a:ext>
            </a:extLst>
          </p:cNvPr>
          <p:cNvGrpSpPr/>
          <p:nvPr/>
        </p:nvGrpSpPr>
        <p:grpSpPr>
          <a:xfrm>
            <a:off x="104054" y="900545"/>
            <a:ext cx="8974984" cy="775644"/>
            <a:chOff x="345050" y="1565703"/>
            <a:chExt cx="8974984" cy="77564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F80C42-EC89-41B1-8BA6-481C3CA4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DFDED9-7275-4D01-A9CB-53E76C615BD3}"/>
                </a:ext>
              </a:extLst>
            </p:cNvPr>
            <p:cNvGrpSpPr/>
            <p:nvPr/>
          </p:nvGrpSpPr>
          <p:grpSpPr>
            <a:xfrm>
              <a:off x="8610646" y="1565703"/>
              <a:ext cx="709388" cy="658091"/>
              <a:chOff x="2507795" y="2216728"/>
              <a:chExt cx="345707" cy="65809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1A2C0E6-1116-43A2-A73F-132519EC8B65}"/>
                  </a:ext>
                </a:extLst>
              </p:cNvPr>
              <p:cNvSpPr/>
              <p:nvPr/>
            </p:nvSpPr>
            <p:spPr>
              <a:xfrm>
                <a:off x="2507795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3EF9DA-F30F-452A-AA58-3A549CBF0F7A}"/>
                  </a:ext>
                </a:extLst>
              </p:cNvPr>
              <p:cNvSpPr txBox="1"/>
              <p:nvPr/>
            </p:nvSpPr>
            <p:spPr>
              <a:xfrm>
                <a:off x="2535185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6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9A934B-B374-4857-BCFE-45EA79903EAA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49EA5C4-F69B-4E44-A873-847DD5B00D0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EBC804-3041-4DA8-B91B-35107D0F4E24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3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FDA4AF3-C636-46D4-BF68-12CCD0CDBFDC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59DC97-E56B-46BA-9D8F-464CD0FB773C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742081-EABA-4725-BCFF-058969CDBCAD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4</a:t>
                </a:r>
              </a:p>
            </p:txBody>
          </p:sp>
        </p:grp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E708F4-EA52-44DB-A1E4-BDE909EEB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r="19078" b="7419"/>
          <a:stretch/>
        </p:blipFill>
        <p:spPr bwMode="auto">
          <a:xfrm>
            <a:off x="104054" y="1950948"/>
            <a:ext cx="4522583" cy="492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ED2826-17B8-4CE7-B5AE-823E8B040359}"/>
              </a:ext>
            </a:extLst>
          </p:cNvPr>
          <p:cNvSpPr txBox="1"/>
          <p:nvPr/>
        </p:nvSpPr>
        <p:spPr>
          <a:xfrm>
            <a:off x="8369650" y="565287"/>
            <a:ext cx="75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Week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D7A06-AA15-41CB-A47D-620F88CFC788}"/>
              </a:ext>
            </a:extLst>
          </p:cNvPr>
          <p:cNvSpPr txBox="1"/>
          <p:nvPr/>
        </p:nvSpPr>
        <p:spPr>
          <a:xfrm>
            <a:off x="2112098" y="638578"/>
            <a:ext cx="75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Week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E193EB-5221-4853-BC90-EABCCD26E7A3}"/>
              </a:ext>
            </a:extLst>
          </p:cNvPr>
          <p:cNvSpPr/>
          <p:nvPr/>
        </p:nvSpPr>
        <p:spPr>
          <a:xfrm>
            <a:off x="2112098" y="962868"/>
            <a:ext cx="709388" cy="65809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3AB3CF-8AC4-4FEA-A001-8355B115EDB9}"/>
              </a:ext>
            </a:extLst>
          </p:cNvPr>
          <p:cNvSpPr txBox="1"/>
          <p:nvPr/>
        </p:nvSpPr>
        <p:spPr>
          <a:xfrm>
            <a:off x="2168302" y="1011306"/>
            <a:ext cx="597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4E1E32-05CE-437E-B81B-D269D65EE27C}"/>
              </a:ext>
            </a:extLst>
          </p:cNvPr>
          <p:cNvCxnSpPr/>
          <p:nvPr/>
        </p:nvCxnSpPr>
        <p:spPr>
          <a:xfrm>
            <a:off x="4924269" y="4412011"/>
            <a:ext cx="123668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72A68E-74DC-46AB-8504-3037B4C28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r="9034" b="5589"/>
          <a:stretch/>
        </p:blipFill>
        <p:spPr bwMode="auto">
          <a:xfrm>
            <a:off x="6334220" y="1827588"/>
            <a:ext cx="4661942" cy="49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B04D11-DB13-4E61-A02C-CA283F0BD6B2}"/>
              </a:ext>
            </a:extLst>
          </p:cNvPr>
          <p:cNvSpPr txBox="1"/>
          <p:nvPr/>
        </p:nvSpPr>
        <p:spPr>
          <a:xfrm>
            <a:off x="1968635" y="1534526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9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2DBE46-9BCE-467F-A182-5410BAB4BAD5}"/>
              </a:ext>
            </a:extLst>
          </p:cNvPr>
          <p:cNvSpPr txBox="1"/>
          <p:nvPr/>
        </p:nvSpPr>
        <p:spPr>
          <a:xfrm>
            <a:off x="8249994" y="1509980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23 </a:t>
            </a:r>
          </a:p>
        </p:txBody>
      </p:sp>
    </p:spTree>
    <p:extLst>
      <p:ext uri="{BB962C8B-B14F-4D97-AF65-F5344CB8AC3E}">
        <p14:creationId xmlns:p14="http://schemas.microsoft.com/office/powerpoint/2010/main" val="95645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D4C202BC-1D64-4986-B8DB-7569CF8B8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r="9034" b="5589"/>
          <a:stretch/>
        </p:blipFill>
        <p:spPr bwMode="auto">
          <a:xfrm>
            <a:off x="410715" y="1902302"/>
            <a:ext cx="4661942" cy="49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0BB661-D45F-4186-8525-ADDD5DC77343}"/>
              </a:ext>
            </a:extLst>
          </p:cNvPr>
          <p:cNvGrpSpPr/>
          <p:nvPr/>
        </p:nvGrpSpPr>
        <p:grpSpPr>
          <a:xfrm>
            <a:off x="0" y="870094"/>
            <a:ext cx="8950037" cy="760654"/>
            <a:chOff x="345050" y="1580693"/>
            <a:chExt cx="8950037" cy="76065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F80C42-EC89-41B1-8BA6-481C3CA4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DFDED9-7275-4D01-A9CB-53E76C615BD3}"/>
                </a:ext>
              </a:extLst>
            </p:cNvPr>
            <p:cNvGrpSpPr/>
            <p:nvPr/>
          </p:nvGrpSpPr>
          <p:grpSpPr>
            <a:xfrm>
              <a:off x="5560146" y="1580693"/>
              <a:ext cx="709388" cy="658091"/>
              <a:chOff x="1021192" y="2231718"/>
              <a:chExt cx="345707" cy="65809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1A2C0E6-1116-43A2-A73F-132519EC8B65}"/>
                  </a:ext>
                </a:extLst>
              </p:cNvPr>
              <p:cNvSpPr/>
              <p:nvPr/>
            </p:nvSpPr>
            <p:spPr>
              <a:xfrm>
                <a:off x="1021192" y="223171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3EF9DA-F30F-452A-AA58-3A549CBF0F7A}"/>
                  </a:ext>
                </a:extLst>
              </p:cNvPr>
              <p:cNvSpPr txBox="1"/>
              <p:nvPr/>
            </p:nvSpPr>
            <p:spPr>
              <a:xfrm>
                <a:off x="1048579" y="228015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6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9A934B-B374-4857-BCFE-45EA79903EAA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49EA5C4-F69B-4E44-A873-847DD5B00D0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EBC804-3041-4DA8-B91B-35107D0F4E24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3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FDA4AF3-C636-46D4-BF68-12CCD0CDBFDC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59DC97-E56B-46BA-9D8F-464CD0FB773C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742081-EABA-4725-BCFF-058969CDBCAD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4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A35F70-AF6D-4B82-AF79-DB58324C3DF6}"/>
              </a:ext>
            </a:extLst>
          </p:cNvPr>
          <p:cNvGrpSpPr/>
          <p:nvPr/>
        </p:nvGrpSpPr>
        <p:grpSpPr>
          <a:xfrm>
            <a:off x="1001791" y="1043473"/>
            <a:ext cx="444638" cy="402890"/>
            <a:chOff x="831272" y="2216728"/>
            <a:chExt cx="345707" cy="65809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06B2B55-8997-4737-80BE-2F8C3CDC87FF}"/>
                </a:ext>
              </a:extLst>
            </p:cNvPr>
            <p:cNvSpPr/>
            <p:nvPr/>
          </p:nvSpPr>
          <p:spPr>
            <a:xfrm>
              <a:off x="831272" y="2216728"/>
              <a:ext cx="345707" cy="6580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66AC58-F844-4763-9F08-F9D3204B0FA4}"/>
                </a:ext>
              </a:extLst>
            </p:cNvPr>
            <p:cNvSpPr txBox="1"/>
            <p:nvPr/>
          </p:nvSpPr>
          <p:spPr>
            <a:xfrm>
              <a:off x="858653" y="2216728"/>
              <a:ext cx="290946" cy="65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/>
                <a:t>5</a:t>
              </a: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E162ABAD-9EB5-4586-9577-346E5A319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23316" r="54585" b="5792"/>
          <a:stretch/>
        </p:blipFill>
        <p:spPr bwMode="auto">
          <a:xfrm>
            <a:off x="7000406" y="1883815"/>
            <a:ext cx="4327870" cy="48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84CBAF-B503-407C-8434-A86C9B86FDEA}"/>
              </a:ext>
            </a:extLst>
          </p:cNvPr>
          <p:cNvSpPr txBox="1"/>
          <p:nvPr/>
        </p:nvSpPr>
        <p:spPr>
          <a:xfrm>
            <a:off x="5861967" y="4231172"/>
            <a:ext cx="696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0D1E15-0460-4DB0-B525-3DB073362660}"/>
              </a:ext>
            </a:extLst>
          </p:cNvPr>
          <p:cNvSpPr txBox="1"/>
          <p:nvPr/>
        </p:nvSpPr>
        <p:spPr>
          <a:xfrm>
            <a:off x="2250063" y="4205137"/>
            <a:ext cx="107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Mine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966A94-308E-4FE2-9A96-DCBDA2F2DC35}"/>
              </a:ext>
            </a:extLst>
          </p:cNvPr>
          <p:cNvSpPr txBox="1"/>
          <p:nvPr/>
        </p:nvSpPr>
        <p:spPr>
          <a:xfrm>
            <a:off x="8352129" y="4242613"/>
            <a:ext cx="162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Author’s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AA038-FD0B-4F2D-BDAF-CF1027C82DD2}"/>
              </a:ext>
            </a:extLst>
          </p:cNvPr>
          <p:cNvSpPr txBox="1"/>
          <p:nvPr/>
        </p:nvSpPr>
        <p:spPr>
          <a:xfrm>
            <a:off x="5071633" y="1502192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23 </a:t>
            </a:r>
          </a:p>
        </p:txBody>
      </p:sp>
    </p:spTree>
    <p:extLst>
      <p:ext uri="{BB962C8B-B14F-4D97-AF65-F5344CB8AC3E}">
        <p14:creationId xmlns:p14="http://schemas.microsoft.com/office/powerpoint/2010/main" val="87450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4" y="48481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7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0BB661-D45F-4186-8525-ADDD5DC77343}"/>
              </a:ext>
            </a:extLst>
          </p:cNvPr>
          <p:cNvGrpSpPr/>
          <p:nvPr/>
        </p:nvGrpSpPr>
        <p:grpSpPr>
          <a:xfrm>
            <a:off x="104054" y="900545"/>
            <a:ext cx="8974984" cy="775644"/>
            <a:chOff x="345050" y="1565703"/>
            <a:chExt cx="8974984" cy="77564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F80C42-EC89-41B1-8BA6-481C3CA4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DFDED9-7275-4D01-A9CB-53E76C615BD3}"/>
                </a:ext>
              </a:extLst>
            </p:cNvPr>
            <p:cNvGrpSpPr/>
            <p:nvPr/>
          </p:nvGrpSpPr>
          <p:grpSpPr>
            <a:xfrm>
              <a:off x="8610646" y="1565703"/>
              <a:ext cx="709388" cy="658091"/>
              <a:chOff x="2507795" y="2216728"/>
              <a:chExt cx="345707" cy="65809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1A2C0E6-1116-43A2-A73F-132519EC8B65}"/>
                  </a:ext>
                </a:extLst>
              </p:cNvPr>
              <p:cNvSpPr/>
              <p:nvPr/>
            </p:nvSpPr>
            <p:spPr>
              <a:xfrm>
                <a:off x="2507795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3EF9DA-F30F-452A-AA58-3A549CBF0F7A}"/>
                  </a:ext>
                </a:extLst>
              </p:cNvPr>
              <p:cNvSpPr txBox="1"/>
              <p:nvPr/>
            </p:nvSpPr>
            <p:spPr>
              <a:xfrm>
                <a:off x="2535185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7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9A934B-B374-4857-BCFE-45EA79903EAA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49EA5C4-F69B-4E44-A873-847DD5B00D0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EBC804-3041-4DA8-B91B-35107D0F4E24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4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FDA4AF3-C636-46D4-BF68-12CCD0CDBFDC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59DC97-E56B-46BA-9D8F-464CD0FB773C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742081-EABA-4725-BCFF-058969CDBCAD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5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ED2826-17B8-4CE7-B5AE-823E8B040359}"/>
              </a:ext>
            </a:extLst>
          </p:cNvPr>
          <p:cNvSpPr txBox="1"/>
          <p:nvPr/>
        </p:nvSpPr>
        <p:spPr>
          <a:xfrm>
            <a:off x="8369650" y="565287"/>
            <a:ext cx="75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Week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FAD7A06-AA15-41CB-A47D-620F88CFC788}"/>
              </a:ext>
            </a:extLst>
          </p:cNvPr>
          <p:cNvSpPr txBox="1"/>
          <p:nvPr/>
        </p:nvSpPr>
        <p:spPr>
          <a:xfrm>
            <a:off x="2112098" y="638578"/>
            <a:ext cx="757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Week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CE193EB-5221-4853-BC90-EABCCD26E7A3}"/>
              </a:ext>
            </a:extLst>
          </p:cNvPr>
          <p:cNvSpPr/>
          <p:nvPr/>
        </p:nvSpPr>
        <p:spPr>
          <a:xfrm>
            <a:off x="2112098" y="962868"/>
            <a:ext cx="709388" cy="65809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3AB3CF-8AC4-4FEA-A001-8355B115EDB9}"/>
              </a:ext>
            </a:extLst>
          </p:cNvPr>
          <p:cNvSpPr txBox="1"/>
          <p:nvPr/>
        </p:nvSpPr>
        <p:spPr>
          <a:xfrm>
            <a:off x="2168302" y="1011306"/>
            <a:ext cx="597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b="1" dirty="0"/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4E1E32-05CE-437E-B81B-D269D65EE27C}"/>
              </a:ext>
            </a:extLst>
          </p:cNvPr>
          <p:cNvCxnSpPr/>
          <p:nvPr/>
        </p:nvCxnSpPr>
        <p:spPr>
          <a:xfrm>
            <a:off x="4924269" y="4412011"/>
            <a:ext cx="123668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72A68E-74DC-46AB-8504-3037B4C288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r="9034" b="5589"/>
          <a:stretch/>
        </p:blipFill>
        <p:spPr bwMode="auto">
          <a:xfrm>
            <a:off x="159628" y="1878260"/>
            <a:ext cx="4661942" cy="498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B04D11-DB13-4E61-A02C-CA283F0BD6B2}"/>
              </a:ext>
            </a:extLst>
          </p:cNvPr>
          <p:cNvSpPr txBox="1"/>
          <p:nvPr/>
        </p:nvSpPr>
        <p:spPr>
          <a:xfrm>
            <a:off x="1992442" y="1528885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23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DBF74-C97A-4B82-B324-496C47BB65EC}"/>
              </a:ext>
            </a:extLst>
          </p:cNvPr>
          <p:cNvSpPr txBox="1"/>
          <p:nvPr/>
        </p:nvSpPr>
        <p:spPr>
          <a:xfrm>
            <a:off x="8177433" y="1545249"/>
            <a:ext cx="1151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March 2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107A1B6-EDC4-48E0-87F6-9ED1208134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r="7321" b="8243"/>
          <a:stretch/>
        </p:blipFill>
        <p:spPr bwMode="auto">
          <a:xfrm>
            <a:off x="6435355" y="1932603"/>
            <a:ext cx="4577977" cy="49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50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>
            <a:extLst>
              <a:ext uri="{FF2B5EF4-FFF2-40B4-BE49-F238E27FC236}">
                <a16:creationId xmlns:a16="http://schemas.microsoft.com/office/drawing/2014/main" id="{B11B121A-A0D2-4BF0-8E83-229B1FCA3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r="7321" b="8243"/>
          <a:stretch/>
        </p:blipFill>
        <p:spPr bwMode="auto">
          <a:xfrm>
            <a:off x="444638" y="1926746"/>
            <a:ext cx="4577977" cy="49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7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0BB661-D45F-4186-8525-ADDD5DC77343}"/>
              </a:ext>
            </a:extLst>
          </p:cNvPr>
          <p:cNvGrpSpPr/>
          <p:nvPr/>
        </p:nvGrpSpPr>
        <p:grpSpPr>
          <a:xfrm>
            <a:off x="0" y="870094"/>
            <a:ext cx="8950037" cy="760654"/>
            <a:chOff x="345050" y="1580693"/>
            <a:chExt cx="8950037" cy="76065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F80C42-EC89-41B1-8BA6-481C3CA4C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DFDED9-7275-4D01-A9CB-53E76C615BD3}"/>
                </a:ext>
              </a:extLst>
            </p:cNvPr>
            <p:cNvGrpSpPr/>
            <p:nvPr/>
          </p:nvGrpSpPr>
          <p:grpSpPr>
            <a:xfrm>
              <a:off x="5560146" y="1580693"/>
              <a:ext cx="709388" cy="658091"/>
              <a:chOff x="1021192" y="2231718"/>
              <a:chExt cx="345707" cy="65809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1A2C0E6-1116-43A2-A73F-132519EC8B65}"/>
                  </a:ext>
                </a:extLst>
              </p:cNvPr>
              <p:cNvSpPr/>
              <p:nvPr/>
            </p:nvSpPr>
            <p:spPr>
              <a:xfrm>
                <a:off x="1021192" y="223171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03EF9DA-F30F-452A-AA58-3A549CBF0F7A}"/>
                  </a:ext>
                </a:extLst>
              </p:cNvPr>
              <p:cNvSpPr txBox="1"/>
              <p:nvPr/>
            </p:nvSpPr>
            <p:spPr>
              <a:xfrm>
                <a:off x="1048579" y="228015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7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9A934B-B374-4857-BCFE-45EA79903EAA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49EA5C4-F69B-4E44-A873-847DD5B00D0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DEBC804-3041-4DA8-B91B-35107D0F4E24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3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FDA4AF3-C636-46D4-BF68-12CCD0CDBFDC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359DC97-E56B-46BA-9D8F-464CD0FB773C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742081-EABA-4725-BCFF-058969CDBCAD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4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0A35F70-AF6D-4B82-AF79-DB58324C3DF6}"/>
              </a:ext>
            </a:extLst>
          </p:cNvPr>
          <p:cNvGrpSpPr/>
          <p:nvPr/>
        </p:nvGrpSpPr>
        <p:grpSpPr>
          <a:xfrm>
            <a:off x="1001791" y="1043473"/>
            <a:ext cx="444638" cy="402890"/>
            <a:chOff x="831272" y="2216728"/>
            <a:chExt cx="345707" cy="65809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06B2B55-8997-4737-80BE-2F8C3CDC87FF}"/>
                </a:ext>
              </a:extLst>
            </p:cNvPr>
            <p:cNvSpPr/>
            <p:nvPr/>
          </p:nvSpPr>
          <p:spPr>
            <a:xfrm>
              <a:off x="831272" y="2216728"/>
              <a:ext cx="345707" cy="6580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66AC58-F844-4763-9F08-F9D3204B0FA4}"/>
                </a:ext>
              </a:extLst>
            </p:cNvPr>
            <p:cNvSpPr txBox="1"/>
            <p:nvPr/>
          </p:nvSpPr>
          <p:spPr>
            <a:xfrm>
              <a:off x="858653" y="2216728"/>
              <a:ext cx="290946" cy="65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/>
                <a:t>5</a:t>
              </a:r>
            </a:p>
          </p:txBody>
        </p:sp>
      </p:grpSp>
      <p:pic>
        <p:nvPicPr>
          <p:cNvPr id="4100" name="Picture 4">
            <a:extLst>
              <a:ext uri="{FF2B5EF4-FFF2-40B4-BE49-F238E27FC236}">
                <a16:creationId xmlns:a16="http://schemas.microsoft.com/office/drawing/2014/main" id="{E162ABAD-9EB5-4586-9577-346E5A319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1" t="23316" r="54585" b="5792"/>
          <a:stretch/>
        </p:blipFill>
        <p:spPr bwMode="auto">
          <a:xfrm>
            <a:off x="7000406" y="1883815"/>
            <a:ext cx="4327870" cy="486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84CBAF-B503-407C-8434-A86C9B86FDEA}"/>
              </a:ext>
            </a:extLst>
          </p:cNvPr>
          <p:cNvSpPr txBox="1"/>
          <p:nvPr/>
        </p:nvSpPr>
        <p:spPr>
          <a:xfrm>
            <a:off x="5861967" y="4231172"/>
            <a:ext cx="696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VS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0D1E15-0460-4DB0-B525-3DB073362660}"/>
              </a:ext>
            </a:extLst>
          </p:cNvPr>
          <p:cNvSpPr txBox="1"/>
          <p:nvPr/>
        </p:nvSpPr>
        <p:spPr>
          <a:xfrm>
            <a:off x="2250063" y="4205137"/>
            <a:ext cx="1077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Mine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966A94-308E-4FE2-9A96-DCBDA2F2DC35}"/>
              </a:ext>
            </a:extLst>
          </p:cNvPr>
          <p:cNvSpPr txBox="1"/>
          <p:nvPr/>
        </p:nvSpPr>
        <p:spPr>
          <a:xfrm>
            <a:off x="8352129" y="4242613"/>
            <a:ext cx="162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Author’s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4AA038-FD0B-4F2D-BDAF-CF1027C82DD2}"/>
              </a:ext>
            </a:extLst>
          </p:cNvPr>
          <p:cNvSpPr txBox="1"/>
          <p:nvPr/>
        </p:nvSpPr>
        <p:spPr>
          <a:xfrm>
            <a:off x="5014964" y="1495877"/>
            <a:ext cx="1171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March 2 </a:t>
            </a:r>
          </a:p>
        </p:txBody>
      </p:sp>
    </p:spTree>
    <p:extLst>
      <p:ext uri="{BB962C8B-B14F-4D97-AF65-F5344CB8AC3E}">
        <p14:creationId xmlns:p14="http://schemas.microsoft.com/office/powerpoint/2010/main" val="159266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4994354" y="2223794"/>
            <a:ext cx="1061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March 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860122" y="2521059"/>
            <a:ext cx="105601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Re-contacted Dr. </a:t>
            </a:r>
            <a:r>
              <a:rPr lang="en-CA" sz="2800" dirty="0" err="1"/>
              <a:t>Moniruzzaman</a:t>
            </a:r>
            <a:r>
              <a:rPr lang="en-CA" sz="2800" dirty="0"/>
              <a:t> for sample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Augustus, Prodigal, and NCVOG hits for </a:t>
            </a:r>
            <a:r>
              <a:rPr lang="en-CA" sz="2800" i="1" dirty="0"/>
              <a:t>C. </a:t>
            </a:r>
            <a:r>
              <a:rPr lang="en-CA" sz="2800" i="1" dirty="0" err="1"/>
              <a:t>eustigma</a:t>
            </a:r>
            <a:r>
              <a:rPr lang="en-CA" sz="2800" dirty="0"/>
              <a:t> and </a:t>
            </a:r>
            <a:r>
              <a:rPr lang="en-CA" sz="2800" i="1" dirty="0"/>
              <a:t>T. </a:t>
            </a:r>
            <a:r>
              <a:rPr lang="en-CA" sz="2800" i="1" dirty="0" err="1"/>
              <a:t>socialis</a:t>
            </a:r>
            <a:endParaRPr lang="en-CA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Tested Prodigal</a:t>
            </a:r>
            <a:r>
              <a:rPr lang="en-CA" sz="2800" dirty="0">
                <a:sym typeface="Wingdings" panose="05000000000000000000" pitchFamily="2" charset="2"/>
              </a:rPr>
              <a:t> Working perfectly!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345050" y="1565703"/>
            <a:ext cx="8950037" cy="775644"/>
            <a:chOff x="345050" y="1565703"/>
            <a:chExt cx="8950037" cy="7756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5170429" y="1565703"/>
              <a:ext cx="709388" cy="658091"/>
              <a:chOff x="831272" y="2216728"/>
              <a:chExt cx="345707" cy="65809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BA4F60-4E99-4949-8752-9EB28706A49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DBB41-E0D0-45F1-9D02-A3AE8D1E7B52}"/>
                  </a:ext>
                </a:extLst>
              </p:cNvPr>
              <p:cNvSpPr txBox="1"/>
              <p:nvPr/>
            </p:nvSpPr>
            <p:spPr>
              <a:xfrm>
                <a:off x="858652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8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5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6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9181" y="1763756"/>
              <a:ext cx="444638" cy="402890"/>
              <a:chOff x="831272" y="2216728"/>
              <a:chExt cx="345707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00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unburst chart&#10;&#10;Description automatically generated">
            <a:extLst>
              <a:ext uri="{FF2B5EF4-FFF2-40B4-BE49-F238E27FC236}">
                <a16:creationId xmlns:a16="http://schemas.microsoft.com/office/drawing/2014/main" id="{0ABE55EF-3156-44A9-A87E-036363DEC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r="8444" b="8264"/>
          <a:stretch/>
        </p:blipFill>
        <p:spPr>
          <a:xfrm>
            <a:off x="3279794" y="0"/>
            <a:ext cx="6105126" cy="68237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7C8E6-D17E-46AB-84A2-68F3628A8F47}"/>
              </a:ext>
            </a:extLst>
          </p:cNvPr>
          <p:cNvCxnSpPr>
            <a:cxnSpLocks/>
          </p:cNvCxnSpPr>
          <p:nvPr/>
        </p:nvCxnSpPr>
        <p:spPr>
          <a:xfrm>
            <a:off x="1763094" y="2868472"/>
            <a:ext cx="15771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B8726D-9AF4-4D7B-95D7-252890E74F42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172292" y="3053139"/>
            <a:ext cx="933212" cy="461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0CA3BD-F914-482B-9A13-D34073B2D427}"/>
              </a:ext>
            </a:extLst>
          </p:cNvPr>
          <p:cNvSpPr txBox="1"/>
          <p:nvPr/>
        </p:nvSpPr>
        <p:spPr>
          <a:xfrm>
            <a:off x="290199" y="421610"/>
            <a:ext cx="33290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Results of Prodigal’s Gene 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6F7F4-8A27-4C3E-B176-921B4A4BA830}"/>
              </a:ext>
            </a:extLst>
          </p:cNvPr>
          <p:cNvSpPr txBox="1"/>
          <p:nvPr/>
        </p:nvSpPr>
        <p:spPr>
          <a:xfrm>
            <a:off x="283180" y="2297135"/>
            <a:ext cx="304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Ring 1: Author’s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8FE1A-94BA-4C77-94E7-339C475FC56F}"/>
              </a:ext>
            </a:extLst>
          </p:cNvPr>
          <p:cNvSpPr txBox="1"/>
          <p:nvPr/>
        </p:nvSpPr>
        <p:spPr>
          <a:xfrm>
            <a:off x="5105504" y="2868472"/>
            <a:ext cx="304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Ring 2: My data</a:t>
            </a:r>
          </a:p>
        </p:txBody>
      </p:sp>
    </p:spTree>
    <p:extLst>
      <p:ext uri="{BB962C8B-B14F-4D97-AF65-F5344CB8AC3E}">
        <p14:creationId xmlns:p14="http://schemas.microsoft.com/office/powerpoint/2010/main" val="298810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463120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Project Timeline</a:t>
            </a:r>
          </a:p>
        </p:txBody>
      </p:sp>
      <p:sp>
        <p:nvSpPr>
          <p:cNvPr id="15" name="Arrow: U-Turn 14">
            <a:extLst>
              <a:ext uri="{FF2B5EF4-FFF2-40B4-BE49-F238E27FC236}">
                <a16:creationId xmlns:a16="http://schemas.microsoft.com/office/drawing/2014/main" id="{55128BA0-6F17-4DDA-89FE-D4DC3F7228E7}"/>
              </a:ext>
            </a:extLst>
          </p:cNvPr>
          <p:cNvSpPr/>
          <p:nvPr/>
        </p:nvSpPr>
        <p:spPr>
          <a:xfrm rot="5400000">
            <a:off x="4481310" y="-1536700"/>
            <a:ext cx="3624227" cy="11474923"/>
          </a:xfrm>
          <a:prstGeom prst="uturnArrow">
            <a:avLst>
              <a:gd name="adj1" fmla="val 13095"/>
              <a:gd name="adj2" fmla="val 25000"/>
              <a:gd name="adj3" fmla="val 20714"/>
              <a:gd name="adj4" fmla="val 29702"/>
              <a:gd name="adj5" fmla="val 100000"/>
            </a:avLst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0">
                <a:schemeClr val="accent1">
                  <a:shade val="67500"/>
                  <a:satMod val="115000"/>
                </a:schemeClr>
              </a:gs>
              <a:gs pos="65000">
                <a:schemeClr val="accent1">
                  <a:lumMod val="40000"/>
                  <a:lumOff val="6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D10EA5-9056-41C3-8A61-767DC42A4F95}"/>
              </a:ext>
            </a:extLst>
          </p:cNvPr>
          <p:cNvGrpSpPr/>
          <p:nvPr/>
        </p:nvGrpSpPr>
        <p:grpSpPr>
          <a:xfrm>
            <a:off x="831272" y="2289670"/>
            <a:ext cx="10529456" cy="668277"/>
            <a:chOff x="831272" y="2206542"/>
            <a:chExt cx="10529456" cy="6682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333119-950E-48FA-B439-26EC9CF978DE}"/>
                </a:ext>
              </a:extLst>
            </p:cNvPr>
            <p:cNvGrpSpPr/>
            <p:nvPr/>
          </p:nvGrpSpPr>
          <p:grpSpPr>
            <a:xfrm>
              <a:off x="831272" y="2216728"/>
              <a:ext cx="658091" cy="658091"/>
              <a:chOff x="831272" y="2216728"/>
              <a:chExt cx="658091" cy="658091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DFF1071-1E0C-4128-8E28-D33E385B0B4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EE39D9-9DF5-4782-8032-5E23F9B3B223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1</a:t>
                </a:r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D51C455A-CD01-44AE-8DCF-D07DE088765C}"/>
                </a:ext>
              </a:extLst>
            </p:cNvPr>
            <p:cNvGrpSpPr/>
            <p:nvPr/>
          </p:nvGrpSpPr>
          <p:grpSpPr>
            <a:xfrm>
              <a:off x="2493817" y="2216727"/>
              <a:ext cx="658091" cy="658091"/>
              <a:chOff x="831272" y="2216728"/>
              <a:chExt cx="658091" cy="658091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203E3178-F27D-4F45-9135-539E4382D71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4C57F38-4FA1-45C0-86C2-D35C2416A411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2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557D8F4C-6E27-45F9-8C19-474E877C5F37}"/>
                </a:ext>
              </a:extLst>
            </p:cNvPr>
            <p:cNvGrpSpPr/>
            <p:nvPr/>
          </p:nvGrpSpPr>
          <p:grpSpPr>
            <a:xfrm>
              <a:off x="4156362" y="2216728"/>
              <a:ext cx="658091" cy="658091"/>
              <a:chOff x="831272" y="2216728"/>
              <a:chExt cx="658091" cy="658091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5C8A3444-CAD7-4358-BE64-BA8ECC6D7310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E59DB96-C7EC-4B05-AD67-92609F3A29D2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3</a:t>
                </a:r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0377141-3998-4E25-A0AE-F70A012B12B6}"/>
                </a:ext>
              </a:extLst>
            </p:cNvPr>
            <p:cNvGrpSpPr/>
            <p:nvPr/>
          </p:nvGrpSpPr>
          <p:grpSpPr>
            <a:xfrm>
              <a:off x="5818907" y="2216727"/>
              <a:ext cx="658091" cy="658091"/>
              <a:chOff x="831272" y="2216728"/>
              <a:chExt cx="658091" cy="658091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DC1BC7C-2D19-451B-B007-9DD201BBF9B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277D0942-EED8-411E-9172-6C7731BC81BB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4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A4DDB1CF-3157-4EC9-AD6B-FCD0EDFA2F12}"/>
                </a:ext>
              </a:extLst>
            </p:cNvPr>
            <p:cNvGrpSpPr/>
            <p:nvPr/>
          </p:nvGrpSpPr>
          <p:grpSpPr>
            <a:xfrm>
              <a:off x="7377549" y="2211636"/>
              <a:ext cx="658091" cy="658091"/>
              <a:chOff x="831272" y="2216728"/>
              <a:chExt cx="658091" cy="658091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25BB00D7-0328-4DF5-8DE3-50CF51749989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B316D1E-29D2-4398-8243-2DCD6C6FD6F7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5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FE25681A-5961-4F79-80A7-031B7555DDDA}"/>
                </a:ext>
              </a:extLst>
            </p:cNvPr>
            <p:cNvGrpSpPr/>
            <p:nvPr/>
          </p:nvGrpSpPr>
          <p:grpSpPr>
            <a:xfrm>
              <a:off x="9040094" y="2211635"/>
              <a:ext cx="658091" cy="658091"/>
              <a:chOff x="831272" y="2216728"/>
              <a:chExt cx="658091" cy="658091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B09D137-D1FC-43B3-A1DE-CA5AC991FCF9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7F309A7-3354-4589-A0A6-5924345E1A16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6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73C8ACA-4CA4-493A-8A39-014271ED09A2}"/>
                </a:ext>
              </a:extLst>
            </p:cNvPr>
            <p:cNvGrpSpPr/>
            <p:nvPr/>
          </p:nvGrpSpPr>
          <p:grpSpPr>
            <a:xfrm>
              <a:off x="10702637" y="2211634"/>
              <a:ext cx="658091" cy="658091"/>
              <a:chOff x="831272" y="2216728"/>
              <a:chExt cx="658091" cy="658091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8B49B5D6-FD28-423A-A5A9-14651DD4DED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69B542E-B648-4777-896D-1A1FBCD69A53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7</a:t>
                </a: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A57940C6-7A14-4F13-B534-F736403208F1}"/>
                </a:ext>
              </a:extLst>
            </p:cNvPr>
            <p:cNvGrpSpPr/>
            <p:nvPr/>
          </p:nvGrpSpPr>
          <p:grpSpPr>
            <a:xfrm>
              <a:off x="5818906" y="2211634"/>
              <a:ext cx="658091" cy="658091"/>
              <a:chOff x="831272" y="2216728"/>
              <a:chExt cx="658091" cy="658091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07E0B6AF-38FC-4EA5-8711-D926DDBF6DA8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51CCD89-7911-432A-8625-7EE5725572AD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4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71369EF3-7793-4CA7-AB0D-15AC6BCBBF7F}"/>
                </a:ext>
              </a:extLst>
            </p:cNvPr>
            <p:cNvGrpSpPr/>
            <p:nvPr/>
          </p:nvGrpSpPr>
          <p:grpSpPr>
            <a:xfrm>
              <a:off x="7377548" y="2206543"/>
              <a:ext cx="658091" cy="658091"/>
              <a:chOff x="831272" y="2216728"/>
              <a:chExt cx="658091" cy="658091"/>
            </a:xfrm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82839A7F-C021-4C26-A25C-E5DC4E7E211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7AC8D58-8BC7-49A7-A6B5-7A0E7659484D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5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9C7D199-8EB4-489F-A7BD-D4FE24135434}"/>
                </a:ext>
              </a:extLst>
            </p:cNvPr>
            <p:cNvGrpSpPr/>
            <p:nvPr/>
          </p:nvGrpSpPr>
          <p:grpSpPr>
            <a:xfrm>
              <a:off x="9040093" y="2206542"/>
              <a:ext cx="658091" cy="658091"/>
              <a:chOff x="831272" y="2216728"/>
              <a:chExt cx="658091" cy="658091"/>
            </a:xfrm>
          </p:grpSpPr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8678E1ED-5B57-4CEF-B9E3-9450E44BA874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472BAD63-EE8F-462B-9396-6B72FB2B2C0C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6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FF2A57-6704-4CFE-930F-FFC7F89E6229}"/>
              </a:ext>
            </a:extLst>
          </p:cNvPr>
          <p:cNvGrpSpPr/>
          <p:nvPr/>
        </p:nvGrpSpPr>
        <p:grpSpPr>
          <a:xfrm>
            <a:off x="3151908" y="4751031"/>
            <a:ext cx="7200902" cy="680457"/>
            <a:chOff x="3380508" y="3982104"/>
            <a:chExt cx="7200902" cy="680457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2D02885-691A-47FF-A1DA-F05AF7581994}"/>
                </a:ext>
              </a:extLst>
            </p:cNvPr>
            <p:cNvGrpSpPr/>
            <p:nvPr/>
          </p:nvGrpSpPr>
          <p:grpSpPr>
            <a:xfrm>
              <a:off x="9923319" y="3982104"/>
              <a:ext cx="658091" cy="658091"/>
              <a:chOff x="831272" y="2216728"/>
              <a:chExt cx="658091" cy="658091"/>
            </a:xfrm>
          </p:grpSpPr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69755A4-16BA-46FF-871A-17EB5D39B166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977F295F-6614-478F-BB95-8A476486C619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8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CD10A41-671A-46C5-97E3-6C36D235683C}"/>
                </a:ext>
              </a:extLst>
            </p:cNvPr>
            <p:cNvGrpSpPr/>
            <p:nvPr/>
          </p:nvGrpSpPr>
          <p:grpSpPr>
            <a:xfrm>
              <a:off x="3380508" y="4004470"/>
              <a:ext cx="658091" cy="658091"/>
              <a:chOff x="831272" y="2216728"/>
              <a:chExt cx="658091" cy="658091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437BACA-9806-4463-9F72-73B8F58D9AC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41C176C9-8EDC-47C5-B77A-604ABAB8EEDC}"/>
                  </a:ext>
                </a:extLst>
              </p:cNvPr>
              <p:cNvSpPr txBox="1"/>
              <p:nvPr/>
            </p:nvSpPr>
            <p:spPr>
              <a:xfrm>
                <a:off x="876096" y="2284162"/>
                <a:ext cx="5866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12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966D0CC0-A2E1-49E1-B8C6-B6BC533917B4}"/>
                </a:ext>
              </a:extLst>
            </p:cNvPr>
            <p:cNvGrpSpPr/>
            <p:nvPr/>
          </p:nvGrpSpPr>
          <p:grpSpPr>
            <a:xfrm>
              <a:off x="5043052" y="3999376"/>
              <a:ext cx="658091" cy="658091"/>
              <a:chOff x="831272" y="2216728"/>
              <a:chExt cx="658091" cy="658091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D6C46089-1EFE-48C2-9492-EDC23A847B3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72BBAD76-CD46-4821-802F-E0E73636D834}"/>
                  </a:ext>
                </a:extLst>
              </p:cNvPr>
              <p:cNvSpPr txBox="1"/>
              <p:nvPr/>
            </p:nvSpPr>
            <p:spPr>
              <a:xfrm>
                <a:off x="834735" y="2266892"/>
                <a:ext cx="6511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11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A5054EDF-3B4E-4012-849E-746991CA9445}"/>
                </a:ext>
              </a:extLst>
            </p:cNvPr>
            <p:cNvGrpSpPr/>
            <p:nvPr/>
          </p:nvGrpSpPr>
          <p:grpSpPr>
            <a:xfrm>
              <a:off x="6593469" y="3994285"/>
              <a:ext cx="666316" cy="658091"/>
              <a:chOff x="823047" y="2216728"/>
              <a:chExt cx="666316" cy="658091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0CED7C1-371D-44DC-867D-AB5D376B071E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1E55939-697B-48C2-85DE-205C6BFA3C6F}"/>
                  </a:ext>
                </a:extLst>
              </p:cNvPr>
              <p:cNvSpPr txBox="1"/>
              <p:nvPr/>
            </p:nvSpPr>
            <p:spPr>
              <a:xfrm>
                <a:off x="823047" y="2284162"/>
                <a:ext cx="6511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10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03A79F3-F9AA-4DB2-B05B-8390B64966B3}"/>
                </a:ext>
              </a:extLst>
            </p:cNvPr>
            <p:cNvGrpSpPr/>
            <p:nvPr/>
          </p:nvGrpSpPr>
          <p:grpSpPr>
            <a:xfrm>
              <a:off x="8264239" y="3994284"/>
              <a:ext cx="658091" cy="658091"/>
              <a:chOff x="831272" y="2216728"/>
              <a:chExt cx="658091" cy="658091"/>
            </a:xfrm>
          </p:grpSpPr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3558711E-30C6-443B-AF75-36D4BB2BD84C}"/>
                  </a:ext>
                </a:extLst>
              </p:cNvPr>
              <p:cNvSpPr/>
              <p:nvPr/>
            </p:nvSpPr>
            <p:spPr>
              <a:xfrm>
                <a:off x="831272" y="2216728"/>
                <a:ext cx="658091" cy="658091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42FFBCCF-2A9D-4AE8-9C14-42C2CC05669E}"/>
                  </a:ext>
                </a:extLst>
              </p:cNvPr>
              <p:cNvSpPr txBox="1"/>
              <p:nvPr/>
            </p:nvSpPr>
            <p:spPr>
              <a:xfrm>
                <a:off x="1014844" y="2284163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9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C4D500E-6F5E-439A-9F55-DD21FB0C8980}"/>
              </a:ext>
            </a:extLst>
          </p:cNvPr>
          <p:cNvSpPr txBox="1"/>
          <p:nvPr/>
        </p:nvSpPr>
        <p:spPr>
          <a:xfrm>
            <a:off x="782780" y="1896807"/>
            <a:ext cx="75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Week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0330A71-655A-4D92-9A5C-5681BC8B28FA}"/>
              </a:ext>
            </a:extLst>
          </p:cNvPr>
          <p:cNvSpPr txBox="1"/>
          <p:nvPr/>
        </p:nvSpPr>
        <p:spPr>
          <a:xfrm>
            <a:off x="2493817" y="1896806"/>
            <a:ext cx="75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Week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4FC8E1D-025C-4CA9-BEC8-E5BDF5F0494D}"/>
              </a:ext>
            </a:extLst>
          </p:cNvPr>
          <p:cNvSpPr txBox="1"/>
          <p:nvPr/>
        </p:nvSpPr>
        <p:spPr>
          <a:xfrm>
            <a:off x="4107870" y="1896806"/>
            <a:ext cx="75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AAD030-10B6-49DD-B1B9-94B871C376AB}"/>
              </a:ext>
            </a:extLst>
          </p:cNvPr>
          <p:cNvGrpSpPr/>
          <p:nvPr/>
        </p:nvGrpSpPr>
        <p:grpSpPr>
          <a:xfrm>
            <a:off x="841057" y="2907427"/>
            <a:ext cx="2355675" cy="919032"/>
            <a:chOff x="841057" y="2907427"/>
            <a:chExt cx="2355675" cy="919032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E9F5FBA3-2170-4413-91D5-50CF84980BB2}"/>
                </a:ext>
              </a:extLst>
            </p:cNvPr>
            <p:cNvSpPr/>
            <p:nvPr/>
          </p:nvSpPr>
          <p:spPr>
            <a:xfrm rot="5400000">
              <a:off x="1766029" y="1982455"/>
              <a:ext cx="460908" cy="2310852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059EE0-6104-4949-8DD1-618FBFDD09AB}"/>
                </a:ext>
              </a:extLst>
            </p:cNvPr>
            <p:cNvSpPr txBox="1"/>
            <p:nvPr/>
          </p:nvSpPr>
          <p:spPr>
            <a:xfrm>
              <a:off x="902717" y="3457127"/>
              <a:ext cx="2294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Planning &amp; Installation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9D247B1-4A8B-4C60-A5EB-B3B588F2A93F}"/>
              </a:ext>
            </a:extLst>
          </p:cNvPr>
          <p:cNvGrpSpPr/>
          <p:nvPr/>
        </p:nvGrpSpPr>
        <p:grpSpPr>
          <a:xfrm>
            <a:off x="5863730" y="2913753"/>
            <a:ext cx="5543403" cy="919032"/>
            <a:chOff x="841057" y="2907427"/>
            <a:chExt cx="2355675" cy="919032"/>
          </a:xfrm>
        </p:grpSpPr>
        <p:sp>
          <p:nvSpPr>
            <p:cNvPr id="58" name="Right Brace 57">
              <a:extLst>
                <a:ext uri="{FF2B5EF4-FFF2-40B4-BE49-F238E27FC236}">
                  <a16:creationId xmlns:a16="http://schemas.microsoft.com/office/drawing/2014/main" id="{4BBCA043-EF4E-4459-A5FB-20D1FCB21819}"/>
                </a:ext>
              </a:extLst>
            </p:cNvPr>
            <p:cNvSpPr/>
            <p:nvPr/>
          </p:nvSpPr>
          <p:spPr>
            <a:xfrm rot="5400000">
              <a:off x="1766029" y="1982455"/>
              <a:ext cx="460908" cy="2310852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3831120-0453-4BA2-A274-C7E03D33C451}"/>
                </a:ext>
              </a:extLst>
            </p:cNvPr>
            <p:cNvSpPr txBox="1"/>
            <p:nvPr/>
          </p:nvSpPr>
          <p:spPr>
            <a:xfrm>
              <a:off x="902717" y="3457127"/>
              <a:ext cx="2294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Hybrid Gene Analysis &amp; </a:t>
              </a:r>
              <a:r>
                <a:rPr lang="en-CA" dirty="0" err="1"/>
                <a:t>Circlize</a:t>
              </a:r>
              <a:endParaRPr lang="en-CA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757DC82-B7B9-4B72-B774-C2BAAC94A953}"/>
              </a:ext>
            </a:extLst>
          </p:cNvPr>
          <p:cNvGrpSpPr/>
          <p:nvPr/>
        </p:nvGrpSpPr>
        <p:grpSpPr>
          <a:xfrm>
            <a:off x="3908697" y="2907427"/>
            <a:ext cx="1153419" cy="919032"/>
            <a:chOff x="841057" y="2907427"/>
            <a:chExt cx="2355675" cy="919032"/>
          </a:xfrm>
        </p:grpSpPr>
        <p:sp>
          <p:nvSpPr>
            <p:cNvPr id="61" name="Right Brace 60">
              <a:extLst>
                <a:ext uri="{FF2B5EF4-FFF2-40B4-BE49-F238E27FC236}">
                  <a16:creationId xmlns:a16="http://schemas.microsoft.com/office/drawing/2014/main" id="{A21C3D8E-7CF4-4867-AE5A-B9E5BDB19482}"/>
                </a:ext>
              </a:extLst>
            </p:cNvPr>
            <p:cNvSpPr/>
            <p:nvPr/>
          </p:nvSpPr>
          <p:spPr>
            <a:xfrm rot="5400000">
              <a:off x="1766029" y="1982455"/>
              <a:ext cx="460908" cy="2310852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1948892-6573-497E-9922-3CA79661E49D}"/>
                </a:ext>
              </a:extLst>
            </p:cNvPr>
            <p:cNvSpPr txBox="1"/>
            <p:nvPr/>
          </p:nvSpPr>
          <p:spPr>
            <a:xfrm>
              <a:off x="902717" y="3457127"/>
              <a:ext cx="2294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/>
                <a:t>viralRecall</a:t>
              </a:r>
              <a:endParaRPr lang="en-CA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2ECDF5-B377-4718-A809-6FA2131CC0CC}"/>
              </a:ext>
            </a:extLst>
          </p:cNvPr>
          <p:cNvGrpSpPr/>
          <p:nvPr/>
        </p:nvGrpSpPr>
        <p:grpSpPr>
          <a:xfrm>
            <a:off x="9447054" y="5431488"/>
            <a:ext cx="1153419" cy="919032"/>
            <a:chOff x="841057" y="2907427"/>
            <a:chExt cx="2355675" cy="919032"/>
          </a:xfrm>
        </p:grpSpPr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id="{E63E0037-34BF-4FE8-B22C-9A7D2AB91CFA}"/>
                </a:ext>
              </a:extLst>
            </p:cNvPr>
            <p:cNvSpPr/>
            <p:nvPr/>
          </p:nvSpPr>
          <p:spPr>
            <a:xfrm rot="5400000">
              <a:off x="1766029" y="1982455"/>
              <a:ext cx="460908" cy="2310852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A8503FD-C468-49A7-8E8E-29D4279B990B}"/>
                </a:ext>
              </a:extLst>
            </p:cNvPr>
            <p:cNvSpPr txBox="1"/>
            <p:nvPr/>
          </p:nvSpPr>
          <p:spPr>
            <a:xfrm>
              <a:off x="902717" y="3457127"/>
              <a:ext cx="2294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/>
                <a:t>viralRecall</a:t>
              </a:r>
              <a:endParaRPr lang="en-CA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15413A7-5ECB-448C-98D1-2647DA8668D2}"/>
              </a:ext>
            </a:extLst>
          </p:cNvPr>
          <p:cNvGrpSpPr/>
          <p:nvPr/>
        </p:nvGrpSpPr>
        <p:grpSpPr>
          <a:xfrm>
            <a:off x="3196732" y="5451066"/>
            <a:ext cx="5543403" cy="919032"/>
            <a:chOff x="841057" y="2907427"/>
            <a:chExt cx="2355675" cy="919032"/>
          </a:xfrm>
        </p:grpSpPr>
        <p:sp>
          <p:nvSpPr>
            <p:cNvPr id="67" name="Right Brace 66">
              <a:extLst>
                <a:ext uri="{FF2B5EF4-FFF2-40B4-BE49-F238E27FC236}">
                  <a16:creationId xmlns:a16="http://schemas.microsoft.com/office/drawing/2014/main" id="{40E1B472-9C4D-4B79-A005-7C4CE979A76F}"/>
                </a:ext>
              </a:extLst>
            </p:cNvPr>
            <p:cNvSpPr/>
            <p:nvPr/>
          </p:nvSpPr>
          <p:spPr>
            <a:xfrm rot="5400000">
              <a:off x="1766029" y="1982455"/>
              <a:ext cx="460908" cy="2310852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459C47-4F3A-4EAE-BD08-F792AB44BBC0}"/>
                </a:ext>
              </a:extLst>
            </p:cNvPr>
            <p:cNvSpPr txBox="1"/>
            <p:nvPr/>
          </p:nvSpPr>
          <p:spPr>
            <a:xfrm>
              <a:off x="902717" y="3457127"/>
              <a:ext cx="22940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/>
                <a:t>Phylogenetic Trees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1574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FFED0136-5DA2-4535-AA6F-AAE8E804C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" r="8284" b="7822"/>
          <a:stretch/>
        </p:blipFill>
        <p:spPr>
          <a:xfrm>
            <a:off x="3274319" y="-6728"/>
            <a:ext cx="6198209" cy="68643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7C8E6-D17E-46AB-84A2-68F3628A8F47}"/>
              </a:ext>
            </a:extLst>
          </p:cNvPr>
          <p:cNvCxnSpPr>
            <a:cxnSpLocks/>
          </p:cNvCxnSpPr>
          <p:nvPr/>
        </p:nvCxnSpPr>
        <p:spPr>
          <a:xfrm>
            <a:off x="1763094" y="2868472"/>
            <a:ext cx="15771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B8726D-9AF4-4D7B-95D7-252890E74F42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079209" y="3244335"/>
            <a:ext cx="933212" cy="769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0CA3BD-F914-482B-9A13-D34073B2D427}"/>
              </a:ext>
            </a:extLst>
          </p:cNvPr>
          <p:cNvSpPr txBox="1"/>
          <p:nvPr/>
        </p:nvSpPr>
        <p:spPr>
          <a:xfrm>
            <a:off x="421610" y="591349"/>
            <a:ext cx="3044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 of Prodigal’s Gene 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6F7F4-8A27-4C3E-B176-921B4A4BA830}"/>
              </a:ext>
            </a:extLst>
          </p:cNvPr>
          <p:cNvSpPr txBox="1"/>
          <p:nvPr/>
        </p:nvSpPr>
        <p:spPr>
          <a:xfrm>
            <a:off x="27688" y="2280708"/>
            <a:ext cx="3312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Ring 1: Author’s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8FE1A-94BA-4C77-94E7-339C475FC56F}"/>
              </a:ext>
            </a:extLst>
          </p:cNvPr>
          <p:cNvSpPr txBox="1"/>
          <p:nvPr/>
        </p:nvSpPr>
        <p:spPr>
          <a:xfrm>
            <a:off x="5012421" y="3059668"/>
            <a:ext cx="3044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Ring 2: My data</a:t>
            </a:r>
          </a:p>
        </p:txBody>
      </p:sp>
    </p:spTree>
    <p:extLst>
      <p:ext uri="{BB962C8B-B14F-4D97-AF65-F5344CB8AC3E}">
        <p14:creationId xmlns:p14="http://schemas.microsoft.com/office/powerpoint/2010/main" val="3629357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4994354" y="2223794"/>
            <a:ext cx="1061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March 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860122" y="2521059"/>
            <a:ext cx="10560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strike="sngStrike" dirty="0"/>
              <a:t>Re-contacted Dr. </a:t>
            </a:r>
            <a:r>
              <a:rPr lang="en-CA" sz="2800" strike="sngStrike" dirty="0" err="1"/>
              <a:t>Moniruzzaman</a:t>
            </a:r>
            <a:r>
              <a:rPr lang="en-CA" sz="2800" strike="sngStrike" dirty="0"/>
              <a:t> for sample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strike="sngStrike" dirty="0"/>
              <a:t>Augustus, Prodigal, and NCVOG hits for </a:t>
            </a:r>
            <a:r>
              <a:rPr lang="en-CA" sz="2800" i="1" strike="sngStrike" dirty="0"/>
              <a:t>C. </a:t>
            </a:r>
            <a:r>
              <a:rPr lang="en-CA" sz="2800" i="1" strike="sngStrike" dirty="0" err="1"/>
              <a:t>eustigma</a:t>
            </a:r>
            <a:r>
              <a:rPr lang="en-CA" sz="2800" strike="sngStrike" dirty="0"/>
              <a:t> and </a:t>
            </a:r>
            <a:r>
              <a:rPr lang="en-CA" sz="2800" i="1" strike="sngStrike" dirty="0"/>
              <a:t>T. </a:t>
            </a:r>
            <a:r>
              <a:rPr lang="en-CA" sz="2800" i="1" strike="sngStrike" dirty="0" err="1"/>
              <a:t>socialis</a:t>
            </a:r>
            <a:endParaRPr lang="en-CA" sz="2800" i="1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strike="sngStrike" dirty="0"/>
              <a:t>Tested Prodigal</a:t>
            </a:r>
            <a:r>
              <a:rPr lang="en-CA" sz="2800" strike="sngStrike" dirty="0">
                <a:sym typeface="Wingdings" panose="05000000000000000000" pitchFamily="2" charset="2"/>
              </a:rPr>
              <a:t> Working perfectly!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ym typeface="Wingdings" panose="05000000000000000000" pitchFamily="2" charset="2"/>
              </a:rPr>
              <a:t>Tested Augustus not working perfectly…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345050" y="1565703"/>
            <a:ext cx="8950037" cy="775644"/>
            <a:chOff x="345050" y="1565703"/>
            <a:chExt cx="8950037" cy="7756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5170429" y="1565703"/>
              <a:ext cx="709388" cy="658091"/>
              <a:chOff x="831272" y="2216728"/>
              <a:chExt cx="345707" cy="65809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BA4F60-4E99-4949-8752-9EB28706A49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DBB41-E0D0-45F1-9D02-A3AE8D1E7B52}"/>
                  </a:ext>
                </a:extLst>
              </p:cNvPr>
              <p:cNvSpPr txBox="1"/>
              <p:nvPr/>
            </p:nvSpPr>
            <p:spPr>
              <a:xfrm>
                <a:off x="858652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8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5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6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9181" y="1763756"/>
              <a:ext cx="444638" cy="402890"/>
              <a:chOff x="831272" y="2216728"/>
              <a:chExt cx="345707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15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hape, circle, sunburst chart&#10;&#10;Description automatically generated">
            <a:extLst>
              <a:ext uri="{FF2B5EF4-FFF2-40B4-BE49-F238E27FC236}">
                <a16:creationId xmlns:a16="http://schemas.microsoft.com/office/drawing/2014/main" id="{7A3CF6AD-48A8-4169-A674-A70A11349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" r="7804" b="8147"/>
          <a:stretch/>
        </p:blipFill>
        <p:spPr>
          <a:xfrm>
            <a:off x="3265280" y="52902"/>
            <a:ext cx="6230989" cy="680509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7C8E6-D17E-46AB-84A2-68F3628A8F47}"/>
              </a:ext>
            </a:extLst>
          </p:cNvPr>
          <p:cNvCxnSpPr>
            <a:cxnSpLocks/>
          </p:cNvCxnSpPr>
          <p:nvPr/>
        </p:nvCxnSpPr>
        <p:spPr>
          <a:xfrm>
            <a:off x="1763094" y="2868472"/>
            <a:ext cx="15771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B8726D-9AF4-4D7B-95D7-252890E74F42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172292" y="3053139"/>
            <a:ext cx="933212" cy="461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0CA3BD-F914-482B-9A13-D34073B2D427}"/>
              </a:ext>
            </a:extLst>
          </p:cNvPr>
          <p:cNvSpPr txBox="1"/>
          <p:nvPr/>
        </p:nvSpPr>
        <p:spPr>
          <a:xfrm>
            <a:off x="421610" y="591349"/>
            <a:ext cx="3044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 of Augustus’ Gene 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6F7F4-8A27-4C3E-B176-921B4A4BA830}"/>
              </a:ext>
            </a:extLst>
          </p:cNvPr>
          <p:cNvSpPr txBox="1"/>
          <p:nvPr/>
        </p:nvSpPr>
        <p:spPr>
          <a:xfrm>
            <a:off x="1141043" y="2406807"/>
            <a:ext cx="304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Ring 1: My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8FE1A-94BA-4C77-94E7-339C475FC56F}"/>
              </a:ext>
            </a:extLst>
          </p:cNvPr>
          <p:cNvSpPr txBox="1"/>
          <p:nvPr/>
        </p:nvSpPr>
        <p:spPr>
          <a:xfrm>
            <a:off x="5105504" y="2868472"/>
            <a:ext cx="304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Ring 2: Author’s data</a:t>
            </a:r>
          </a:p>
        </p:txBody>
      </p:sp>
    </p:spTree>
    <p:extLst>
      <p:ext uri="{BB962C8B-B14F-4D97-AF65-F5344CB8AC3E}">
        <p14:creationId xmlns:p14="http://schemas.microsoft.com/office/powerpoint/2010/main" val="3767471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circle&#10;&#10;Description automatically generated">
            <a:extLst>
              <a:ext uri="{FF2B5EF4-FFF2-40B4-BE49-F238E27FC236}">
                <a16:creationId xmlns:a16="http://schemas.microsoft.com/office/drawing/2014/main" id="{4F2E4AC5-C2E9-46C0-9248-BE6EB2A7EB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r="6422" b="7070"/>
          <a:stretch/>
        </p:blipFill>
        <p:spPr>
          <a:xfrm>
            <a:off x="3258197" y="101816"/>
            <a:ext cx="6148129" cy="66543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B7C8E6-D17E-46AB-84A2-68F3628A8F47}"/>
              </a:ext>
            </a:extLst>
          </p:cNvPr>
          <p:cNvCxnSpPr>
            <a:cxnSpLocks/>
          </p:cNvCxnSpPr>
          <p:nvPr/>
        </p:nvCxnSpPr>
        <p:spPr>
          <a:xfrm>
            <a:off x="1763094" y="2868472"/>
            <a:ext cx="15771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1B8726D-9AF4-4D7B-95D7-252890E74F42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4172292" y="3053139"/>
            <a:ext cx="933212" cy="461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0CA3BD-F914-482B-9A13-D34073B2D427}"/>
              </a:ext>
            </a:extLst>
          </p:cNvPr>
          <p:cNvSpPr txBox="1"/>
          <p:nvPr/>
        </p:nvSpPr>
        <p:spPr>
          <a:xfrm>
            <a:off x="421610" y="591349"/>
            <a:ext cx="3044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Results of Augustus’ Gene Prediction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6F7F4-8A27-4C3E-B176-921B4A4BA830}"/>
              </a:ext>
            </a:extLst>
          </p:cNvPr>
          <p:cNvSpPr txBox="1"/>
          <p:nvPr/>
        </p:nvSpPr>
        <p:spPr>
          <a:xfrm>
            <a:off x="909027" y="2406807"/>
            <a:ext cx="304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Ring 1: My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D8FE1A-94BA-4C77-94E7-339C475FC56F}"/>
              </a:ext>
            </a:extLst>
          </p:cNvPr>
          <p:cNvSpPr txBox="1"/>
          <p:nvPr/>
        </p:nvSpPr>
        <p:spPr>
          <a:xfrm>
            <a:off x="5105504" y="2868472"/>
            <a:ext cx="304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Ring 2: Author’s data</a:t>
            </a:r>
          </a:p>
        </p:txBody>
      </p:sp>
    </p:spTree>
    <p:extLst>
      <p:ext uri="{BB962C8B-B14F-4D97-AF65-F5344CB8AC3E}">
        <p14:creationId xmlns:p14="http://schemas.microsoft.com/office/powerpoint/2010/main" val="307821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4994354" y="2223794"/>
            <a:ext cx="1061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March 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860122" y="2521059"/>
            <a:ext cx="1056017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strike="sngStrike" dirty="0"/>
              <a:t>Re-contacted Dr. </a:t>
            </a:r>
            <a:r>
              <a:rPr lang="en-CA" sz="2800" strike="sngStrike" dirty="0" err="1"/>
              <a:t>Moniruzzaman</a:t>
            </a:r>
            <a:r>
              <a:rPr lang="en-CA" sz="2800" strike="sngStrike" dirty="0"/>
              <a:t> for sample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strike="sngStrike" dirty="0"/>
              <a:t>Augustus, Prodigal, and NCVOG hits for </a:t>
            </a:r>
            <a:r>
              <a:rPr lang="en-CA" sz="2800" i="1" strike="sngStrike" dirty="0"/>
              <a:t>C. </a:t>
            </a:r>
            <a:r>
              <a:rPr lang="en-CA" sz="2800" i="1" strike="sngStrike" dirty="0" err="1"/>
              <a:t>eustigma</a:t>
            </a:r>
            <a:r>
              <a:rPr lang="en-CA" sz="2800" strike="sngStrike" dirty="0"/>
              <a:t> and </a:t>
            </a:r>
            <a:r>
              <a:rPr lang="en-CA" sz="2800" i="1" strike="sngStrike" dirty="0"/>
              <a:t>T. </a:t>
            </a:r>
            <a:r>
              <a:rPr lang="en-CA" sz="2800" i="1" strike="sngStrike" dirty="0" err="1"/>
              <a:t>socialis</a:t>
            </a:r>
            <a:endParaRPr lang="en-CA" sz="2800" i="1" strike="sngStrik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strike="sngStrike" dirty="0"/>
              <a:t>Tested Prodigal</a:t>
            </a:r>
            <a:r>
              <a:rPr lang="en-CA" sz="2800" strike="sngStrike" dirty="0">
                <a:sym typeface="Wingdings" panose="05000000000000000000" pitchFamily="2" charset="2"/>
              </a:rPr>
              <a:t> Working perfectly!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strike="sngStrike" dirty="0">
                <a:sym typeface="Wingdings" panose="05000000000000000000" pitchFamily="2" charset="2"/>
              </a:rPr>
              <a:t>Tested Augustus not working perfectly…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ym typeface="Wingdings" panose="05000000000000000000" pitchFamily="2" charset="2"/>
              </a:rPr>
              <a:t>Went back to </a:t>
            </a:r>
            <a:r>
              <a:rPr lang="en-CA" sz="2800" dirty="0" err="1">
                <a:sym typeface="Wingdings" panose="05000000000000000000" pitchFamily="2" charset="2"/>
              </a:rPr>
              <a:t>viralRecall</a:t>
            </a:r>
            <a:r>
              <a:rPr lang="en-CA" sz="2800" dirty="0">
                <a:sym typeface="Wingdings" panose="05000000000000000000" pitchFamily="2" charset="2"/>
              </a:rPr>
              <a:t> results did not correlate with the authors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345050" y="1565703"/>
            <a:ext cx="8950037" cy="775644"/>
            <a:chOff x="345050" y="1565703"/>
            <a:chExt cx="8950037" cy="7756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5170429" y="1565703"/>
              <a:ext cx="709388" cy="658091"/>
              <a:chOff x="831272" y="2216728"/>
              <a:chExt cx="345707" cy="65809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BA4F60-4E99-4949-8752-9EB28706A49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DBB41-E0D0-45F1-9D02-A3AE8D1E7B52}"/>
                  </a:ext>
                </a:extLst>
              </p:cNvPr>
              <p:cNvSpPr txBox="1"/>
              <p:nvPr/>
            </p:nvSpPr>
            <p:spPr>
              <a:xfrm>
                <a:off x="858652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8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5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6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9181" y="1763756"/>
              <a:ext cx="444638" cy="402890"/>
              <a:chOff x="831272" y="2216728"/>
              <a:chExt cx="345707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38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B5B739-A882-4027-B27D-C23CCEC09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148294"/>
              </p:ext>
            </p:extLst>
          </p:nvPr>
        </p:nvGraphicFramePr>
        <p:xfrm>
          <a:off x="1917469" y="1637362"/>
          <a:ext cx="7376160" cy="4763436"/>
        </p:xfrm>
        <a:graphic>
          <a:graphicData uri="http://schemas.openxmlformats.org/drawingml/2006/table">
            <a:tbl>
              <a:tblPr/>
              <a:tblGrid>
                <a:gridCol w="3231916">
                  <a:extLst>
                    <a:ext uri="{9D8B030D-6E8A-4147-A177-3AD203B41FA5}">
                      <a16:colId xmlns:a16="http://schemas.microsoft.com/office/drawing/2014/main" val="2941585219"/>
                    </a:ext>
                  </a:extLst>
                </a:gridCol>
                <a:gridCol w="2082132">
                  <a:extLst>
                    <a:ext uri="{9D8B030D-6E8A-4147-A177-3AD203B41FA5}">
                      <a16:colId xmlns:a16="http://schemas.microsoft.com/office/drawing/2014/main" val="3407824475"/>
                    </a:ext>
                  </a:extLst>
                </a:gridCol>
                <a:gridCol w="2062112">
                  <a:extLst>
                    <a:ext uri="{9D8B030D-6E8A-4147-A177-3AD203B41FA5}">
                      <a16:colId xmlns:a16="http://schemas.microsoft.com/office/drawing/2014/main" val="2641962739"/>
                    </a:ext>
                  </a:extLst>
                </a:gridCol>
              </a:tblGrid>
              <a:tr h="793906">
                <a:tc>
                  <a:txBody>
                    <a:bodyPr/>
                    <a:lstStyle/>
                    <a:p>
                      <a:pPr fontAlgn="t"/>
                      <a:r>
                        <a:rPr lang="en-CA">
                          <a:effectLst/>
                        </a:rPr>
                        <a:t> </a:t>
                      </a: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Authors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Mine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566880"/>
                  </a:ext>
                </a:extLst>
              </a:tr>
              <a:tr h="7939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 Size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ORFs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ORFs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597993"/>
                  </a:ext>
                </a:extLst>
              </a:tr>
              <a:tr h="7939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Length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&gt;10 kb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&gt;10 kb</a:t>
                      </a:r>
                      <a:endParaRPr lang="en-CA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43528"/>
                  </a:ext>
                </a:extLst>
              </a:tr>
              <a:tr h="7939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VOG Hits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&gt;4</a:t>
                      </a:r>
                      <a:endParaRPr lang="en-CA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&gt;4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613702"/>
                  </a:ext>
                </a:extLst>
              </a:tr>
              <a:tr h="7939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 Score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&gt;10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&gt;10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221460"/>
                  </a:ext>
                </a:extLst>
              </a:tr>
              <a:tr h="7939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Viral Regions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CA" b="1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CA" b="1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6350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F5B38A5-9096-4E7C-A75A-6B7878004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1887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FD75E-C900-4609-97BB-CA31875A9274}"/>
              </a:ext>
            </a:extLst>
          </p:cNvPr>
          <p:cNvSpPr txBox="1"/>
          <p:nvPr/>
        </p:nvSpPr>
        <p:spPr>
          <a:xfrm>
            <a:off x="2759825" y="613379"/>
            <a:ext cx="5691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sz="2800" b="1" dirty="0">
                <a:solidFill>
                  <a:srgbClr val="000000"/>
                </a:solidFill>
                <a:latin typeface="Arial" panose="020B0604020202020204" pitchFamily="34" charset="0"/>
              </a:rPr>
              <a:t>Viral Recall Results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Genome: C. </a:t>
            </a:r>
            <a:r>
              <a:rPr lang="en-CA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eustigma</a:t>
            </a:r>
            <a:endParaRPr lang="en-CA" sz="2800" b="0" dirty="0">
              <a:effectLst/>
            </a:endParaRP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163785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4885607" y="2275154"/>
            <a:ext cx="127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March 16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2874249" y="3629696"/>
            <a:ext cx="5038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Testing </a:t>
            </a:r>
            <a:r>
              <a:rPr lang="en-CA" sz="2800" dirty="0" err="1"/>
              <a:t>viralRecall’s</a:t>
            </a:r>
            <a:r>
              <a:rPr lang="en-CA" sz="2800" dirty="0"/>
              <a:t>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345050" y="1565703"/>
            <a:ext cx="8950037" cy="775644"/>
            <a:chOff x="345050" y="1565703"/>
            <a:chExt cx="8950037" cy="7756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5170429" y="1565703"/>
              <a:ext cx="709388" cy="658091"/>
              <a:chOff x="831272" y="2216728"/>
              <a:chExt cx="345707" cy="65809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BA4F60-4E99-4949-8752-9EB28706A49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DBB41-E0D0-45F1-9D02-A3AE8D1E7B52}"/>
                  </a:ext>
                </a:extLst>
              </p:cNvPr>
              <p:cNvSpPr txBox="1"/>
              <p:nvPr/>
            </p:nvSpPr>
            <p:spPr>
              <a:xfrm>
                <a:off x="858652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9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6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7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9181" y="1763756"/>
              <a:ext cx="444638" cy="402890"/>
              <a:chOff x="831272" y="2216728"/>
              <a:chExt cx="345707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336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B5B739-A882-4027-B27D-C23CCEC094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15597"/>
              </p:ext>
            </p:extLst>
          </p:nvPr>
        </p:nvGraphicFramePr>
        <p:xfrm>
          <a:off x="718256" y="1112705"/>
          <a:ext cx="6199705" cy="5378034"/>
        </p:xfrm>
        <a:graphic>
          <a:graphicData uri="http://schemas.openxmlformats.org/drawingml/2006/table">
            <a:tbl>
              <a:tblPr/>
              <a:tblGrid>
                <a:gridCol w="2716444">
                  <a:extLst>
                    <a:ext uri="{9D8B030D-6E8A-4147-A177-3AD203B41FA5}">
                      <a16:colId xmlns:a16="http://schemas.microsoft.com/office/drawing/2014/main" val="2941585219"/>
                    </a:ext>
                  </a:extLst>
                </a:gridCol>
                <a:gridCol w="1750044">
                  <a:extLst>
                    <a:ext uri="{9D8B030D-6E8A-4147-A177-3AD203B41FA5}">
                      <a16:colId xmlns:a16="http://schemas.microsoft.com/office/drawing/2014/main" val="3407824475"/>
                    </a:ext>
                  </a:extLst>
                </a:gridCol>
                <a:gridCol w="1733217">
                  <a:extLst>
                    <a:ext uri="{9D8B030D-6E8A-4147-A177-3AD203B41FA5}">
                      <a16:colId xmlns:a16="http://schemas.microsoft.com/office/drawing/2014/main" val="2641962739"/>
                    </a:ext>
                  </a:extLst>
                </a:gridCol>
              </a:tblGrid>
              <a:tr h="896339">
                <a:tc>
                  <a:txBody>
                    <a:bodyPr/>
                    <a:lstStyle/>
                    <a:p>
                      <a:pPr fontAlgn="t"/>
                      <a:r>
                        <a:rPr lang="en-CA">
                          <a:effectLst/>
                        </a:rPr>
                        <a:t> </a:t>
                      </a: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Authors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Mine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6566880"/>
                  </a:ext>
                </a:extLst>
              </a:tr>
              <a:tr h="8963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Window Size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 ORFs</a:t>
                      </a:r>
                      <a:endParaRPr lang="en-CA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 ORFs</a:t>
                      </a:r>
                      <a:endParaRPr lang="en-CA" b="1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597993"/>
                  </a:ext>
                </a:extLst>
              </a:tr>
              <a:tr h="8963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Length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&gt;10 kb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&gt;10 kb</a:t>
                      </a:r>
                      <a:endParaRPr lang="en-CA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543528"/>
                  </a:ext>
                </a:extLst>
              </a:tr>
              <a:tr h="8963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VOG Hits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&gt;4</a:t>
                      </a:r>
                      <a:endParaRPr lang="en-CA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&gt;3</a:t>
                      </a:r>
                      <a:endParaRPr lang="en-CA" b="1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3613702"/>
                  </a:ext>
                </a:extLst>
              </a:tr>
              <a:tr h="8963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Mean Score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&gt;10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&gt;1</a:t>
                      </a:r>
                      <a:endParaRPr lang="en-CA" b="1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221460"/>
                  </a:ext>
                </a:extLst>
              </a:tr>
              <a:tr h="8963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Viral Regions</a:t>
                      </a:r>
                      <a:endParaRPr lang="en-CA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CA" b="1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</a:t>
                      </a:r>
                      <a:endParaRPr lang="en-CA" b="1" dirty="0">
                        <a:effectLst/>
                      </a:endParaRPr>
                    </a:p>
                  </a:txBody>
                  <a:tcPr marL="47625" marR="47625" marT="47625" marB="47625">
                    <a:lnL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36350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F5B38A5-9096-4E7C-A75A-6B7878004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1887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6FD75E-C900-4609-97BB-CA31875A9274}"/>
              </a:ext>
            </a:extLst>
          </p:cNvPr>
          <p:cNvSpPr txBox="1"/>
          <p:nvPr/>
        </p:nvSpPr>
        <p:spPr>
          <a:xfrm>
            <a:off x="3029647" y="0"/>
            <a:ext cx="56914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sz="2800" b="1" dirty="0">
                <a:solidFill>
                  <a:srgbClr val="000000"/>
                </a:solidFill>
                <a:latin typeface="Arial" panose="020B0604020202020204" pitchFamily="34" charset="0"/>
              </a:rPr>
              <a:t>Viral Recall Results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 Genome: C. </a:t>
            </a:r>
            <a:r>
              <a:rPr lang="en-CA" sz="2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eustigma</a:t>
            </a:r>
            <a:endParaRPr lang="en-CA" sz="2800" b="0" dirty="0">
              <a:effectLst/>
            </a:endParaRPr>
          </a:p>
          <a:p>
            <a:endParaRPr lang="en-CA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1973DD-9878-46B1-91FF-F22368808F34}"/>
              </a:ext>
            </a:extLst>
          </p:cNvPr>
          <p:cNvSpPr txBox="1"/>
          <p:nvPr/>
        </p:nvSpPr>
        <p:spPr>
          <a:xfrm>
            <a:off x="6917961" y="4709037"/>
            <a:ext cx="4879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ym typeface="Wingdings" panose="05000000000000000000" pitchFamily="2" charset="2"/>
              </a:rPr>
              <a:t> 10 was previously used in an older versions, now 1 is the default</a:t>
            </a:r>
            <a:endParaRPr lang="en-CA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F153A-D803-4258-8F38-42AB8E4AFD08}"/>
              </a:ext>
            </a:extLst>
          </p:cNvPr>
          <p:cNvSpPr txBox="1"/>
          <p:nvPr/>
        </p:nvSpPr>
        <p:spPr>
          <a:xfrm>
            <a:off x="6917961" y="5886137"/>
            <a:ext cx="3162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ym typeface="Wingdings" panose="05000000000000000000" pitchFamily="2" charset="2"/>
              </a:rPr>
              <a:t> Only 7 were correct</a:t>
            </a:r>
            <a:endParaRPr lang="en-CA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BC198-298B-4EC8-8055-26BACED1CF4B}"/>
              </a:ext>
            </a:extLst>
          </p:cNvPr>
          <p:cNvSpPr txBox="1"/>
          <p:nvPr/>
        </p:nvSpPr>
        <p:spPr>
          <a:xfrm>
            <a:off x="6917961" y="2016284"/>
            <a:ext cx="4879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ym typeface="Wingdings" panose="05000000000000000000" pitchFamily="2" charset="2"/>
              </a:rPr>
              <a:t>Decreased to catch smaller viral regions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4080336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F5B38A5-9096-4E7C-A75A-6B7878004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1887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6BC94-E6CE-4131-932A-515C4EE97769}"/>
              </a:ext>
            </a:extLst>
          </p:cNvPr>
          <p:cNvSpPr txBox="1"/>
          <p:nvPr/>
        </p:nvSpPr>
        <p:spPr>
          <a:xfrm>
            <a:off x="457200" y="981856"/>
            <a:ext cx="11310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/>
              <a:t>“Cut-offs were employed to remove low-confidence viral regions, including those that were very short (&lt;10 kb), contained few viral genes (number of VOG hits of &lt;4)” (</a:t>
            </a:r>
            <a:r>
              <a:rPr lang="en-CA" sz="32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Moniruzzaman et al., 2020)</a:t>
            </a:r>
            <a:endParaRPr lang="en-CA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3CE08B-8062-4319-A55E-2C3424F6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76" y="3661618"/>
            <a:ext cx="61055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121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1F5B38A5-9096-4E7C-A75A-6B7878004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1887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6BC94-E6CE-4131-932A-515C4EE97769}"/>
              </a:ext>
            </a:extLst>
          </p:cNvPr>
          <p:cNvSpPr txBox="1"/>
          <p:nvPr/>
        </p:nvSpPr>
        <p:spPr>
          <a:xfrm>
            <a:off x="457200" y="981856"/>
            <a:ext cx="11310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/>
              <a:t>“Cut-offs were employed to remove low-confidence viral regions, including those that were very short (&lt;10 kb), contained few viral genes (number of VOG hits of &lt;4)” (</a:t>
            </a:r>
            <a:r>
              <a:rPr lang="en-CA" sz="32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Moniruzzaman et al., 2020)</a:t>
            </a:r>
            <a:endParaRPr lang="en-CA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3CE08B-8062-4319-A55E-2C3424F60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476" y="3661618"/>
            <a:ext cx="61055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5B33A2-F8BE-4E83-9FE3-5F1502996B62}"/>
              </a:ext>
            </a:extLst>
          </p:cNvPr>
          <p:cNvCxnSpPr>
            <a:cxnSpLocks/>
          </p:cNvCxnSpPr>
          <p:nvPr/>
        </p:nvCxnSpPr>
        <p:spPr>
          <a:xfrm>
            <a:off x="5861050" y="2551516"/>
            <a:ext cx="1479550" cy="151248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B2A7990-58E6-4214-B491-C74F6056D4E5}"/>
              </a:ext>
            </a:extLst>
          </p:cNvPr>
          <p:cNvSpPr txBox="1"/>
          <p:nvPr/>
        </p:nvSpPr>
        <p:spPr>
          <a:xfrm>
            <a:off x="5029201" y="3115704"/>
            <a:ext cx="281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chemeClr val="accent6"/>
                </a:solidFill>
              </a:rPr>
              <a:t>Good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C87433-A2CF-4826-B317-70449B7DBB55}"/>
              </a:ext>
            </a:extLst>
          </p:cNvPr>
          <p:cNvCxnSpPr>
            <a:cxnSpLocks/>
          </p:cNvCxnSpPr>
          <p:nvPr/>
        </p:nvCxnSpPr>
        <p:spPr>
          <a:xfrm flipH="1">
            <a:off x="5657852" y="1983005"/>
            <a:ext cx="1555748" cy="208099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191C31-54FA-4B02-B051-A2CAE467CF4F}"/>
              </a:ext>
            </a:extLst>
          </p:cNvPr>
          <p:cNvSpPr txBox="1"/>
          <p:nvPr/>
        </p:nvSpPr>
        <p:spPr>
          <a:xfrm>
            <a:off x="6692900" y="3020237"/>
            <a:ext cx="281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solidFill>
                  <a:srgbClr val="FF0000"/>
                </a:solidFill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24428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181BC-B881-439A-B16C-1BF22BB3E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7" y="1161971"/>
            <a:ext cx="8950037" cy="65809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1333119-950E-48FA-B439-26EC9CF978DE}"/>
              </a:ext>
            </a:extLst>
          </p:cNvPr>
          <p:cNvGrpSpPr/>
          <p:nvPr/>
        </p:nvGrpSpPr>
        <p:grpSpPr>
          <a:xfrm>
            <a:off x="1267678" y="1127406"/>
            <a:ext cx="771264" cy="658091"/>
            <a:chOff x="831272" y="2216728"/>
            <a:chExt cx="345707" cy="658091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FF1071-1E0C-4128-8E28-D33E385B0B42}"/>
                </a:ext>
              </a:extLst>
            </p:cNvPr>
            <p:cNvSpPr/>
            <p:nvPr/>
          </p:nvSpPr>
          <p:spPr>
            <a:xfrm>
              <a:off x="831272" y="2216728"/>
              <a:ext cx="345707" cy="658091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EE39D9-9DF5-4782-8032-5E23F9B3B223}"/>
                </a:ext>
              </a:extLst>
            </p:cNvPr>
            <p:cNvSpPr txBox="1"/>
            <p:nvPr/>
          </p:nvSpPr>
          <p:spPr>
            <a:xfrm>
              <a:off x="858652" y="2265166"/>
              <a:ext cx="290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dirty="0"/>
                <a:t>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9A77B11-6EFF-45E2-8926-1D62073B15F4}"/>
              </a:ext>
            </a:extLst>
          </p:cNvPr>
          <p:cNvSpPr txBox="1"/>
          <p:nvPr/>
        </p:nvSpPr>
        <p:spPr>
          <a:xfrm>
            <a:off x="1155152" y="1764662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Jan 14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DA3BB6-B78B-423E-8473-D95823AD64AA}"/>
              </a:ext>
            </a:extLst>
          </p:cNvPr>
          <p:cNvSpPr txBox="1"/>
          <p:nvPr/>
        </p:nvSpPr>
        <p:spPr>
          <a:xfrm>
            <a:off x="532196" y="2462351"/>
            <a:ext cx="61722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Chose a paper</a:t>
            </a:r>
            <a:r>
              <a:rPr lang="en-CA" sz="2800" dirty="0">
                <a:sym typeface="Wingdings" panose="05000000000000000000" pitchFamily="2" charset="2"/>
              </a:rPr>
              <a:t> Giant viruses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Formed a team</a:t>
            </a:r>
            <a:r>
              <a:rPr lang="en-CA" sz="2800" dirty="0">
                <a:sym typeface="Wingdings" panose="05000000000000000000" pitchFamily="2" charset="2"/>
              </a:rPr>
              <a:t> Mustafa &amp; Natalia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Began downloading &amp; testing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Looked into other optimal taxa</a:t>
            </a:r>
          </a:p>
        </p:txBody>
      </p:sp>
    </p:spTree>
    <p:extLst>
      <p:ext uri="{BB962C8B-B14F-4D97-AF65-F5344CB8AC3E}">
        <p14:creationId xmlns:p14="http://schemas.microsoft.com/office/powerpoint/2010/main" val="1634380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4758191" y="1609996"/>
            <a:ext cx="127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March 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145473" y="2238516"/>
            <a:ext cx="68174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Began generating the phylogenetic trees for figure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Purpose: Show the evolutionary history of GEVEs found in Chlorophyte genomes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217634" y="900545"/>
            <a:ext cx="8950037" cy="775644"/>
            <a:chOff x="345050" y="1565703"/>
            <a:chExt cx="8950037" cy="7756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5170429" y="1565703"/>
              <a:ext cx="709388" cy="658091"/>
              <a:chOff x="831272" y="2216728"/>
              <a:chExt cx="345707" cy="65809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BA4F60-4E99-4949-8752-9EB28706A49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DBB41-E0D0-45F1-9D02-A3AE8D1E7B52}"/>
                  </a:ext>
                </a:extLst>
              </p:cNvPr>
              <p:cNvSpPr txBox="1"/>
              <p:nvPr/>
            </p:nvSpPr>
            <p:spPr>
              <a:xfrm>
                <a:off x="858652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10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7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8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9181" y="1763756"/>
              <a:ext cx="444638" cy="402890"/>
              <a:chOff x="831272" y="2216728"/>
              <a:chExt cx="345707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9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FFE55F0-3996-48B1-AF4B-620C5AD0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822" y="758097"/>
            <a:ext cx="41338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4C73E-DF7D-4058-BB93-66F98E1CE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87" t="26557" r="18560" b="15403"/>
          <a:stretch/>
        </p:blipFill>
        <p:spPr>
          <a:xfrm>
            <a:off x="0" y="7751"/>
            <a:ext cx="12191999" cy="6850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9B5EE-7724-45E2-8CC5-CEF4743ED9C7}"/>
              </a:ext>
            </a:extLst>
          </p:cNvPr>
          <p:cNvSpPr txBox="1"/>
          <p:nvPr/>
        </p:nvSpPr>
        <p:spPr>
          <a:xfrm>
            <a:off x="193963" y="4869872"/>
            <a:ext cx="1697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DNA Polymerase</a:t>
            </a:r>
          </a:p>
        </p:txBody>
      </p:sp>
    </p:spTree>
    <p:extLst>
      <p:ext uri="{BB962C8B-B14F-4D97-AF65-F5344CB8AC3E}">
        <p14:creationId xmlns:p14="http://schemas.microsoft.com/office/powerpoint/2010/main" val="3062335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74C73E-DF7D-4058-BB93-66F98E1CE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87" t="26557" r="18560" b="15403"/>
          <a:stretch/>
        </p:blipFill>
        <p:spPr>
          <a:xfrm>
            <a:off x="0" y="3875"/>
            <a:ext cx="12191999" cy="6850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89B5EE-7724-45E2-8CC5-CEF4743ED9C7}"/>
              </a:ext>
            </a:extLst>
          </p:cNvPr>
          <p:cNvSpPr txBox="1"/>
          <p:nvPr/>
        </p:nvSpPr>
        <p:spPr>
          <a:xfrm>
            <a:off x="193963" y="4869872"/>
            <a:ext cx="1697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DNA Polymerase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5B378613-B066-4E06-B388-8710C00EAAB4}"/>
              </a:ext>
            </a:extLst>
          </p:cNvPr>
          <p:cNvSpPr/>
          <p:nvPr/>
        </p:nvSpPr>
        <p:spPr>
          <a:xfrm rot="6154890">
            <a:off x="4230385" y="590435"/>
            <a:ext cx="268297" cy="4380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C897BD-B701-470C-8C34-95ECE6A207A8}"/>
              </a:ext>
            </a:extLst>
          </p:cNvPr>
          <p:cNvSpPr/>
          <p:nvPr/>
        </p:nvSpPr>
        <p:spPr>
          <a:xfrm rot="6154890">
            <a:off x="9403771" y="709982"/>
            <a:ext cx="268297" cy="4380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914FADBD-773F-41BB-B14C-6DD0E31B55CE}"/>
              </a:ext>
            </a:extLst>
          </p:cNvPr>
          <p:cNvSpPr/>
          <p:nvPr/>
        </p:nvSpPr>
        <p:spPr>
          <a:xfrm rot="6154890">
            <a:off x="11676732" y="1946294"/>
            <a:ext cx="268297" cy="4380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161E6FD-07F4-4EFD-87FD-53F2EFC7A749}"/>
              </a:ext>
            </a:extLst>
          </p:cNvPr>
          <p:cNvSpPr/>
          <p:nvPr/>
        </p:nvSpPr>
        <p:spPr>
          <a:xfrm rot="6154890">
            <a:off x="5077697" y="1937854"/>
            <a:ext cx="268297" cy="43803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D4A2ACC-A13A-4C79-A3B6-45654711E965}"/>
              </a:ext>
            </a:extLst>
          </p:cNvPr>
          <p:cNvSpPr/>
          <p:nvPr/>
        </p:nvSpPr>
        <p:spPr>
          <a:xfrm rot="6154890">
            <a:off x="5773341" y="1589021"/>
            <a:ext cx="268297" cy="4380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9A07EBB-5C27-414A-B5B0-4EC8A4960101}"/>
              </a:ext>
            </a:extLst>
          </p:cNvPr>
          <p:cNvSpPr/>
          <p:nvPr/>
        </p:nvSpPr>
        <p:spPr>
          <a:xfrm rot="6154890">
            <a:off x="10633265" y="1571229"/>
            <a:ext cx="268297" cy="438036"/>
          </a:xfrm>
          <a:prstGeom prst="down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FA8F153-99D3-41F5-B544-0DA5F6EB81DE}"/>
              </a:ext>
            </a:extLst>
          </p:cNvPr>
          <p:cNvSpPr/>
          <p:nvPr/>
        </p:nvSpPr>
        <p:spPr>
          <a:xfrm>
            <a:off x="4681509" y="1897468"/>
            <a:ext cx="144551" cy="3011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D59B4C64-1ECF-4EAA-A7B9-BAB85BFC08A0}"/>
              </a:ext>
            </a:extLst>
          </p:cNvPr>
          <p:cNvSpPr/>
          <p:nvPr/>
        </p:nvSpPr>
        <p:spPr>
          <a:xfrm>
            <a:off x="10170199" y="1540197"/>
            <a:ext cx="144551" cy="3011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0A92538-F789-40F8-867C-54E5600E19D6}"/>
              </a:ext>
            </a:extLst>
          </p:cNvPr>
          <p:cNvSpPr/>
          <p:nvPr/>
        </p:nvSpPr>
        <p:spPr>
          <a:xfrm>
            <a:off x="5382550" y="1596318"/>
            <a:ext cx="144551" cy="3011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7AFDF556-16DB-4227-AEB5-9461AAA66C20}"/>
              </a:ext>
            </a:extLst>
          </p:cNvPr>
          <p:cNvSpPr/>
          <p:nvPr/>
        </p:nvSpPr>
        <p:spPr>
          <a:xfrm>
            <a:off x="11266086" y="1920054"/>
            <a:ext cx="144551" cy="30115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0246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06B3C-8C44-4E6A-8161-C5C6B130B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8" t="27500" r="14321" b="8611"/>
          <a:stretch/>
        </p:blipFill>
        <p:spPr>
          <a:xfrm>
            <a:off x="0" y="32581"/>
            <a:ext cx="12192000" cy="6825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9A57E-5BC5-4E3B-BB40-5AAB52FB68B7}"/>
              </a:ext>
            </a:extLst>
          </p:cNvPr>
          <p:cNvSpPr txBox="1"/>
          <p:nvPr/>
        </p:nvSpPr>
        <p:spPr>
          <a:xfrm>
            <a:off x="4177145" y="-69273"/>
            <a:ext cx="1918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Major Capsid Protein</a:t>
            </a:r>
          </a:p>
        </p:txBody>
      </p:sp>
    </p:spTree>
    <p:extLst>
      <p:ext uri="{BB962C8B-B14F-4D97-AF65-F5344CB8AC3E}">
        <p14:creationId xmlns:p14="http://schemas.microsoft.com/office/powerpoint/2010/main" val="3107783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806B3C-8C44-4E6A-8161-C5C6B130B7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8" t="27500" r="14321" b="8611"/>
          <a:stretch/>
        </p:blipFill>
        <p:spPr>
          <a:xfrm>
            <a:off x="0" y="32581"/>
            <a:ext cx="12192000" cy="6825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39A57E-5BC5-4E3B-BB40-5AAB52FB68B7}"/>
              </a:ext>
            </a:extLst>
          </p:cNvPr>
          <p:cNvSpPr txBox="1"/>
          <p:nvPr/>
        </p:nvSpPr>
        <p:spPr>
          <a:xfrm>
            <a:off x="4177145" y="-69273"/>
            <a:ext cx="1918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Major Capsid Protein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6915EBE-FE5C-4855-9AA7-E09A0D079F90}"/>
              </a:ext>
            </a:extLst>
          </p:cNvPr>
          <p:cNvSpPr/>
          <p:nvPr/>
        </p:nvSpPr>
        <p:spPr>
          <a:xfrm rot="6154890">
            <a:off x="9954366" y="2792479"/>
            <a:ext cx="268297" cy="4380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729C5D0-4504-4587-8BE4-A407087E4AC2}"/>
              </a:ext>
            </a:extLst>
          </p:cNvPr>
          <p:cNvSpPr/>
          <p:nvPr/>
        </p:nvSpPr>
        <p:spPr>
          <a:xfrm rot="6154890">
            <a:off x="9865500" y="920808"/>
            <a:ext cx="189114" cy="34559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748C195-77BF-4331-A4BD-9D047749FD47}"/>
              </a:ext>
            </a:extLst>
          </p:cNvPr>
          <p:cNvSpPr/>
          <p:nvPr/>
        </p:nvSpPr>
        <p:spPr>
          <a:xfrm rot="6154890">
            <a:off x="5002424" y="1471982"/>
            <a:ext cx="268297" cy="43803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A9FFB0A-F8F2-4209-8C94-53018D257C03}"/>
              </a:ext>
            </a:extLst>
          </p:cNvPr>
          <p:cNvSpPr/>
          <p:nvPr/>
        </p:nvSpPr>
        <p:spPr>
          <a:xfrm rot="6154890">
            <a:off x="4691547" y="2025004"/>
            <a:ext cx="268297" cy="43803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8333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4885607" y="2275154"/>
            <a:ext cx="127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March 30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1389861" y="3368637"/>
            <a:ext cx="82705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Trying to add support values to the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Tested alternative tree visualization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345050" y="1565703"/>
            <a:ext cx="8950037" cy="775644"/>
            <a:chOff x="345050" y="1565703"/>
            <a:chExt cx="8950037" cy="7756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5170429" y="1565703"/>
              <a:ext cx="709388" cy="658091"/>
              <a:chOff x="831272" y="2216728"/>
              <a:chExt cx="345707" cy="65809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BA4F60-4E99-4949-8752-9EB28706A49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DBB41-E0D0-45F1-9D02-A3AE8D1E7B52}"/>
                  </a:ext>
                </a:extLst>
              </p:cNvPr>
              <p:cNvSpPr txBox="1"/>
              <p:nvPr/>
            </p:nvSpPr>
            <p:spPr>
              <a:xfrm>
                <a:off x="858652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11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8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9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290513" y="1733440"/>
              <a:ext cx="483307" cy="433206"/>
              <a:chOff x="801207" y="2167209"/>
              <a:chExt cx="375772" cy="707610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01207" y="2167209"/>
                <a:ext cx="373087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10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591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4885607" y="2275154"/>
            <a:ext cx="127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April 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1157513" y="3006505"/>
            <a:ext cx="102799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Finished generating phylogenetic trees for figure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dirty="0"/>
              <a:t>Added the </a:t>
            </a:r>
            <a:r>
              <a:rPr lang="en-CA" sz="2800" dirty="0" err="1"/>
              <a:t>Shimodaira</a:t>
            </a:r>
            <a:r>
              <a:rPr lang="en-CA" sz="2800" dirty="0"/>
              <a:t>–Hasegawa approximately likelihood ratio test values onto the phylogenetic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345050" y="1565703"/>
            <a:ext cx="8950037" cy="775644"/>
            <a:chOff x="345050" y="1565703"/>
            <a:chExt cx="8950037" cy="77564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5170429" y="1565703"/>
              <a:ext cx="709388" cy="658091"/>
              <a:chOff x="831272" y="2216728"/>
              <a:chExt cx="345707" cy="65809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3BA4F60-4E99-4949-8752-9EB28706A49B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93DBB41-E0D0-45F1-9D02-A3AE8D1E7B52}"/>
                  </a:ext>
                </a:extLst>
              </p:cNvPr>
              <p:cNvSpPr txBox="1"/>
              <p:nvPr/>
            </p:nvSpPr>
            <p:spPr>
              <a:xfrm>
                <a:off x="858652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12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9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10656" y="1756851"/>
              <a:ext cx="479853" cy="402890"/>
              <a:chOff x="820194" y="2216728"/>
              <a:chExt cx="37308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20194" y="2216728"/>
                <a:ext cx="373087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10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5724" y="1763756"/>
              <a:ext cx="479852" cy="402890"/>
              <a:chOff x="828584" y="2216728"/>
              <a:chExt cx="373086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28584" y="2216728"/>
                <a:ext cx="37308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11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526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0F36-C88C-4614-A03E-67024216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13" y="493837"/>
            <a:ext cx="5198638" cy="4391640"/>
          </a:xfrm>
        </p:spPr>
        <p:txBody>
          <a:bodyPr anchor="t">
            <a:normAutofit/>
          </a:bodyPr>
          <a:lstStyle/>
          <a:p>
            <a:r>
              <a:rPr lang="en-CA" sz="3000" dirty="0">
                <a:solidFill>
                  <a:schemeClr val="tx1"/>
                </a:solidFill>
              </a:rPr>
              <a:t>Phylogenetic Trees: </a:t>
            </a:r>
            <a:br>
              <a:rPr lang="en-CA" sz="3000" dirty="0">
                <a:solidFill>
                  <a:schemeClr val="tx1"/>
                </a:solidFill>
              </a:rPr>
            </a:br>
            <a:r>
              <a:rPr lang="en-CA" sz="3000" dirty="0">
                <a:solidFill>
                  <a:schemeClr val="tx1"/>
                </a:solidFill>
              </a:rPr>
              <a:t>DNA Polymerase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B8FCAE-B442-4A07-8D47-3E6D58ED1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t="103" b="1214"/>
          <a:stretch/>
        </p:blipFill>
        <p:spPr bwMode="auto">
          <a:xfrm>
            <a:off x="5670551" y="-1"/>
            <a:ext cx="652145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88FA8D7-C85C-4E16-9B58-52D673608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13" y="4417526"/>
            <a:ext cx="37994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Phylogenetic Groups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C585611-3869-45B8-9525-988C8E42C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42" y="4940746"/>
            <a:ext cx="4904981" cy="146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85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F59745-EBFC-43DF-B1FC-D912C14A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16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0F36-C88C-4614-A03E-670242166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62" y="494630"/>
            <a:ext cx="4119138" cy="4391640"/>
          </a:xfrm>
        </p:spPr>
        <p:txBody>
          <a:bodyPr anchor="t">
            <a:normAutofit/>
          </a:bodyPr>
          <a:lstStyle/>
          <a:p>
            <a:r>
              <a:rPr lang="en-CA" sz="3000" dirty="0">
                <a:solidFill>
                  <a:schemeClr val="tx1"/>
                </a:solidFill>
              </a:rPr>
              <a:t>Phylogenetic Trees: Major Capsid Protein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A62F866-D2B1-4E45-9F29-268EC0137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4" y="4939159"/>
            <a:ext cx="4904981" cy="146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1E341C84-B291-4D31-9FAD-DFE424BF6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875" y="4415146"/>
            <a:ext cx="37994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Phylogenetic Groups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FC71BC-5994-44E1-B536-2BC8A5EB2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626" y="-1587"/>
            <a:ext cx="63788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37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A5DDE-EABB-47A9-BCED-A73F5763A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08" y="480475"/>
            <a:ext cx="8209692" cy="601149"/>
          </a:xfrm>
        </p:spPr>
        <p:txBody>
          <a:bodyPr anchor="t">
            <a:normAutofit fontScale="90000"/>
          </a:bodyPr>
          <a:lstStyle/>
          <a:p>
            <a:r>
              <a:rPr lang="en-CA" sz="3200" b="1" dirty="0"/>
              <a:t>Extra Task -</a:t>
            </a:r>
            <a:r>
              <a:rPr lang="en-CA" sz="3200" b="1" dirty="0">
                <a:solidFill>
                  <a:schemeClr val="tx1"/>
                </a:solidFill>
              </a:rPr>
              <a:t> Evaluating Additional Taxa For Examination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2129B-170A-4120-BB0B-D47D90E5E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91" y="1357064"/>
            <a:ext cx="10565683" cy="4391640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tx1"/>
                </a:solidFill>
              </a:rPr>
              <a:t>Early on, we planned to investigate additional taxa for evidence of Giant Endogenized Viral Elements</a:t>
            </a:r>
            <a:endParaRPr lang="en-CA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CA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CA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CA" sz="24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CA" sz="2400" dirty="0">
              <a:solidFill>
                <a:schemeClr val="tx1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5B633A8-2BF7-4B05-B051-0009B9111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69" y="3303859"/>
            <a:ext cx="4413468" cy="307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2EAC7D-0B1D-4D55-9B3A-3E1F927B8233}"/>
              </a:ext>
            </a:extLst>
          </p:cNvPr>
          <p:cNvSpPr txBox="1">
            <a:spLocks/>
          </p:cNvSpPr>
          <p:nvPr/>
        </p:nvSpPr>
        <p:spPr>
          <a:xfrm>
            <a:off x="5060951" y="2766362"/>
            <a:ext cx="32258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sz="2400" dirty="0">
                <a:solidFill>
                  <a:schemeClr val="tx1"/>
                </a:solidFill>
              </a:rPr>
              <a:t>Brown Algae</a:t>
            </a:r>
          </a:p>
          <a:p>
            <a:pPr marL="457200" lvl="1" indent="0">
              <a:buFont typeface="Wingdings 3" charset="2"/>
              <a:buNone/>
            </a:pPr>
            <a:endParaRPr lang="en-CA" sz="2400" dirty="0">
              <a:solidFill>
                <a:schemeClr val="tx1"/>
              </a:solidFill>
            </a:endParaRPr>
          </a:p>
          <a:p>
            <a:pPr marL="457200" lvl="1" indent="0">
              <a:buFont typeface="Wingdings 3" charset="2"/>
              <a:buNone/>
            </a:pPr>
            <a:endParaRPr lang="en-CA" sz="2400" dirty="0">
              <a:solidFill>
                <a:schemeClr val="tx1"/>
              </a:solidFill>
            </a:endParaRPr>
          </a:p>
          <a:p>
            <a:pPr lvl="1"/>
            <a:endParaRPr lang="en-CA" sz="2400" dirty="0">
              <a:solidFill>
                <a:schemeClr val="tx1"/>
              </a:solidFill>
            </a:endParaRP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3F060551-DB4F-473C-8139-4AE513861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5" r="3374" b="11802"/>
          <a:stretch/>
        </p:blipFill>
        <p:spPr bwMode="auto">
          <a:xfrm>
            <a:off x="5657849" y="3256899"/>
            <a:ext cx="4927880" cy="312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E8DAE8-29C6-4315-B3D7-73C891C42A3B}"/>
              </a:ext>
            </a:extLst>
          </p:cNvPr>
          <p:cNvSpPr txBox="1"/>
          <p:nvPr/>
        </p:nvSpPr>
        <p:spPr>
          <a:xfrm>
            <a:off x="3851449" y="5946638"/>
            <a:ext cx="8953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https://eol.org/pages/2915041</a:t>
            </a:r>
            <a:endParaRPr lang="en-CA" sz="1100" b="0" dirty="0">
              <a:effectLst/>
            </a:endParaRPr>
          </a:p>
          <a:p>
            <a:br>
              <a:rPr lang="en-CA" dirty="0"/>
            </a:b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7FBF9-6B59-4D23-A3E2-D1CA132F4AF6}"/>
              </a:ext>
            </a:extLst>
          </p:cNvPr>
          <p:cNvSpPr txBox="1"/>
          <p:nvPr/>
        </p:nvSpPr>
        <p:spPr>
          <a:xfrm>
            <a:off x="5947133" y="5808138"/>
            <a:ext cx="18161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https://www.researchgate.net/figure/a-The-brown-algae-Fucus-vesiculosus-is-the-dominating-brown-algae-on-rocky-substrate-in_fig7_303488214</a:t>
            </a:r>
            <a:endParaRPr lang="en-CA" sz="1100" b="0" dirty="0">
              <a:effectLst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4F8382-8614-42CD-BAEB-E70B4771CCB0}"/>
              </a:ext>
            </a:extLst>
          </p:cNvPr>
          <p:cNvSpPr txBox="1">
            <a:spLocks/>
          </p:cNvSpPr>
          <p:nvPr/>
        </p:nvSpPr>
        <p:spPr>
          <a:xfrm>
            <a:off x="1073324" y="2779723"/>
            <a:ext cx="3225800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CA" sz="2400" dirty="0">
                <a:solidFill>
                  <a:schemeClr val="tx1"/>
                </a:solidFill>
              </a:rPr>
              <a:t>Amoebozoa</a:t>
            </a:r>
          </a:p>
          <a:p>
            <a:pPr lvl="1"/>
            <a:endParaRPr lang="en-CA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0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D7DBF-008E-464F-B70E-662C0642B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22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8F37CFE-0F32-4712-80C9-82933716E5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46558" y="0"/>
            <a:ext cx="6898886" cy="6857999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05CA451-1CD1-469E-96E3-B7A81745B08B}"/>
              </a:ext>
            </a:extLst>
          </p:cNvPr>
          <p:cNvSpPr txBox="1">
            <a:spLocks/>
          </p:cNvSpPr>
          <p:nvPr/>
        </p:nvSpPr>
        <p:spPr>
          <a:xfrm>
            <a:off x="7200041" y="6373262"/>
            <a:ext cx="2345402" cy="413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CA" dirty="0">
                <a:solidFill>
                  <a:schemeClr val="bg1"/>
                </a:solidFill>
              </a:rPr>
              <a:t>(Kim et al., 2018)</a:t>
            </a:r>
          </a:p>
        </p:txBody>
      </p:sp>
    </p:spTree>
    <p:extLst>
      <p:ext uri="{BB962C8B-B14F-4D97-AF65-F5344CB8AC3E}">
        <p14:creationId xmlns:p14="http://schemas.microsoft.com/office/powerpoint/2010/main" val="2015600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2DDA-539F-4EBB-9174-1D3B123A4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69" y="472209"/>
            <a:ext cx="8825659" cy="977902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12879-42EC-46A6-B84B-A78EAD9D2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3" y="2376945"/>
            <a:ext cx="11233149" cy="4011158"/>
          </a:xfrm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https://eol.org/pages/2915041</a:t>
            </a:r>
            <a:endParaRPr lang="en-CA" sz="12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1200" b="0" dirty="0">
                <a:solidFill>
                  <a:schemeClr val="tx1"/>
                </a:solidFill>
                <a:effectLst/>
              </a:rPr>
              <a:t>https://www.google.com/url?sa=i&amp;url=https%3A%2F%2Fen.wikipedia.org%2Fwiki%2FGreen_algae&amp;psig=AOvVaw0ozR3j2Gik6lXeMOCBoBss&amp;ust=1617854907792000&amp;source=images&amp;cd=vfe&amp;ved=0CAIQjRxqFwoTCIjpvauh6-8CFQAAAAAdAAAAABAD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https://www.researchgate.net/figure/a-The-brown-algae-Fucus-vesiculosus-is-the-dominating-brown-algae-on-rocky-substrate-in_fig7_303488214</a:t>
            </a:r>
            <a:endParaRPr lang="en-CA" sz="1200" b="0" dirty="0">
              <a:solidFill>
                <a:schemeClr val="tx1"/>
              </a:solidFill>
              <a:effectLst/>
            </a:endParaRPr>
          </a:p>
          <a:p>
            <a:r>
              <a:rPr lang="en-CA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Kim, Y., </a:t>
            </a:r>
            <a:r>
              <a:rPr lang="en-CA" sz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Poline</a:t>
            </a:r>
            <a:r>
              <a:rPr lang="en-CA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&amp; Dumas, G. (2018). Experimenting with reproducibility: A case study of	robustness in bioinformatics. </a:t>
            </a:r>
            <a:r>
              <a:rPr lang="en-CA" sz="1200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GigaScience</a:t>
            </a:r>
            <a:r>
              <a:rPr lang="en-CA" sz="12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CA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120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CA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(7), 1-8. doi:10.1093/</a:t>
            </a:r>
            <a:r>
              <a:rPr lang="en-CA" sz="12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gigascience</a:t>
            </a:r>
            <a:r>
              <a:rPr lang="en-CA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/giy077</a:t>
            </a:r>
            <a:endParaRPr lang="en-CA" sz="12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Moniruzzaman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CA" sz="12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Weinheimer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A. R., Martinez-Gutierrez, C. A., &amp; Aylward, F. O. (2020). Widespread	endogenization of giant viruses shapes genomes of green algae. </a:t>
            </a:r>
            <a:r>
              <a:rPr lang="en-CA" sz="1200" b="0" i="1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Nature,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CA" sz="1200" b="0" i="1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588</a:t>
            </a:r>
            <a:r>
              <a:rPr lang="en-CA" sz="12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(7836), 141-145.	doi:10.1038/s41586-020-2924-2</a:t>
            </a:r>
            <a:br>
              <a:rPr lang="en-CA" sz="2000" dirty="0"/>
            </a:br>
            <a:br>
              <a:rPr lang="en-CA" sz="2000" dirty="0"/>
            </a:br>
            <a:br>
              <a:rPr lang="en-CA" sz="2000" dirty="0"/>
            </a:br>
            <a:endParaRPr lang="en-CA" sz="2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60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3431C08-18F9-4F45-87BE-E932C99EA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148" y="4122295"/>
            <a:ext cx="4515009" cy="2704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9901F4-45DE-4867-AE41-85AC95DF6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8352"/>
            <a:ext cx="4798823" cy="274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78" y="16304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8F9C54-351B-4198-ABB2-6AB0F0B68808}"/>
              </a:ext>
            </a:extLst>
          </p:cNvPr>
          <p:cNvSpPr txBox="1"/>
          <p:nvPr/>
        </p:nvSpPr>
        <p:spPr>
          <a:xfrm>
            <a:off x="1361660" y="1861334"/>
            <a:ext cx="99352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Completed software installation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Identified a single key species to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800" b="1" i="1" dirty="0">
                <a:effectLst/>
                <a:latin typeface="arial" panose="020B0604020202020204" pitchFamily="34" charset="0"/>
              </a:rPr>
              <a:t>Chlamydomonas </a:t>
            </a:r>
            <a:r>
              <a:rPr lang="en-CA" sz="2800" b="1" i="1" dirty="0" err="1">
                <a:effectLst/>
                <a:latin typeface="arial" panose="020B0604020202020204" pitchFamily="34" charset="0"/>
              </a:rPr>
              <a:t>eustigma</a:t>
            </a:r>
            <a:endParaRPr lang="en-CA" sz="2800" b="1" i="1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416BA-DCE0-449D-A556-51E2194FEA1E}"/>
              </a:ext>
            </a:extLst>
          </p:cNvPr>
          <p:cNvSpPr txBox="1"/>
          <p:nvPr/>
        </p:nvSpPr>
        <p:spPr>
          <a:xfrm>
            <a:off x="1758729" y="3702260"/>
            <a:ext cx="113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Figure 1.b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A0702-C5A5-4867-A9C1-65CC6AFD5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48" y="4138913"/>
            <a:ext cx="2244526" cy="261149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654B2C-571D-45C9-BB6B-3829606F523F}"/>
              </a:ext>
            </a:extLst>
          </p:cNvPr>
          <p:cNvGrpSpPr/>
          <p:nvPr/>
        </p:nvGrpSpPr>
        <p:grpSpPr>
          <a:xfrm>
            <a:off x="0" y="696184"/>
            <a:ext cx="9165491" cy="1076548"/>
            <a:chOff x="0" y="584507"/>
            <a:chExt cx="9165491" cy="10765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454" y="603505"/>
              <a:ext cx="8950037" cy="65809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A77B11-6EFF-45E2-8926-1D62073B15F4}"/>
                </a:ext>
              </a:extLst>
            </p:cNvPr>
            <p:cNvSpPr txBox="1"/>
            <p:nvPr/>
          </p:nvSpPr>
          <p:spPr>
            <a:xfrm>
              <a:off x="0" y="1242598"/>
              <a:ext cx="9963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/>
                <a:t>Jan 14 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BFF81AC-0F04-4EBE-AA19-D11122FD4E1C}"/>
                </a:ext>
              </a:extLst>
            </p:cNvPr>
            <p:cNvGrpSpPr/>
            <p:nvPr/>
          </p:nvGrpSpPr>
          <p:grpSpPr>
            <a:xfrm>
              <a:off x="5024131" y="584507"/>
              <a:ext cx="771264" cy="658091"/>
              <a:chOff x="831272" y="2216728"/>
              <a:chExt cx="345707" cy="658091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2FA9F1A-5E31-4050-AE7F-FDAFEC2DE7EA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A5F854A-7CE4-47F2-AF4A-CC375EFE28B3}"/>
                  </a:ext>
                </a:extLst>
              </p:cNvPr>
              <p:cNvSpPr txBox="1"/>
              <p:nvPr/>
            </p:nvSpPr>
            <p:spPr>
              <a:xfrm>
                <a:off x="858652" y="2265166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2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B3C3E36-F86F-4ABF-B653-FCA8EEB3CB93}"/>
                </a:ext>
              </a:extLst>
            </p:cNvPr>
            <p:cNvSpPr txBox="1"/>
            <p:nvPr/>
          </p:nvSpPr>
          <p:spPr>
            <a:xfrm>
              <a:off x="4911605" y="1260945"/>
              <a:ext cx="9963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dirty="0"/>
                <a:t>Jan 19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C6D6A2-4500-446A-983F-A99DF3074D07}"/>
                </a:ext>
              </a:extLst>
            </p:cNvPr>
            <p:cNvGrpSpPr/>
            <p:nvPr/>
          </p:nvGrpSpPr>
          <p:grpSpPr>
            <a:xfrm>
              <a:off x="219358" y="679880"/>
              <a:ext cx="444638" cy="402890"/>
              <a:chOff x="831272" y="2216728"/>
              <a:chExt cx="345707" cy="65809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E111B6A-6235-4D03-AC7F-2D69FA33FC8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655050-F8D1-474B-B639-78F5285117E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1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2DA324D-BC0B-41E1-896B-6454CD0B5900}"/>
              </a:ext>
            </a:extLst>
          </p:cNvPr>
          <p:cNvSpPr txBox="1"/>
          <p:nvPr/>
        </p:nvSpPr>
        <p:spPr>
          <a:xfrm>
            <a:off x="-1351055" y="5827868"/>
            <a:ext cx="918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Figure 1.b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14B0E-C4E3-45A5-8EFA-44C50B842992}"/>
              </a:ext>
            </a:extLst>
          </p:cNvPr>
          <p:cNvSpPr txBox="1"/>
          <p:nvPr/>
        </p:nvSpPr>
        <p:spPr>
          <a:xfrm>
            <a:off x="5763580" y="3691935"/>
            <a:ext cx="113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Figure 2.b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FA435-DDCC-4497-A7B0-022531869FCF}"/>
              </a:ext>
            </a:extLst>
          </p:cNvPr>
          <p:cNvSpPr txBox="1"/>
          <p:nvPr/>
        </p:nvSpPr>
        <p:spPr>
          <a:xfrm>
            <a:off x="9084040" y="3691935"/>
            <a:ext cx="199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Extended Figure 4</a:t>
            </a:r>
          </a:p>
        </p:txBody>
      </p:sp>
    </p:spTree>
    <p:extLst>
      <p:ext uri="{BB962C8B-B14F-4D97-AF65-F5344CB8AC3E}">
        <p14:creationId xmlns:p14="http://schemas.microsoft.com/office/powerpoint/2010/main" val="2541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181BC-B881-439A-B16C-1BF22BB3E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46" y="1633977"/>
            <a:ext cx="8950037" cy="6580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5026965" y="2223794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Jan 26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76BBBC-D694-41C1-A74C-C048FA203F94}"/>
              </a:ext>
            </a:extLst>
          </p:cNvPr>
          <p:cNvGrpSpPr/>
          <p:nvPr/>
        </p:nvGrpSpPr>
        <p:grpSpPr>
          <a:xfrm>
            <a:off x="5170429" y="1610673"/>
            <a:ext cx="709388" cy="658091"/>
            <a:chOff x="831272" y="2216728"/>
            <a:chExt cx="345707" cy="65809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BA4F60-4E99-4949-8752-9EB28706A49B}"/>
                </a:ext>
              </a:extLst>
            </p:cNvPr>
            <p:cNvSpPr/>
            <p:nvPr/>
          </p:nvSpPr>
          <p:spPr>
            <a:xfrm>
              <a:off x="831272" y="2216728"/>
              <a:ext cx="345707" cy="65809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3DBB41-E0D0-45F1-9D02-A3AE8D1E7B52}"/>
                </a:ext>
              </a:extLst>
            </p:cNvPr>
            <p:cNvSpPr txBox="1"/>
            <p:nvPr/>
          </p:nvSpPr>
          <p:spPr>
            <a:xfrm>
              <a:off x="858652" y="2265166"/>
              <a:ext cx="290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800" b="1" dirty="0"/>
                <a:t>3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660835" y="2715000"/>
            <a:ext cx="113148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/>
              <a:t>Ran </a:t>
            </a:r>
            <a:r>
              <a:rPr lang="en-CA" sz="3200" i="1" dirty="0"/>
              <a:t>C. </a:t>
            </a:r>
            <a:r>
              <a:rPr lang="en-CA" sz="3200" i="1" dirty="0" err="1"/>
              <a:t>eustigma</a:t>
            </a:r>
            <a:r>
              <a:rPr lang="en-CA" sz="3200" i="1" dirty="0"/>
              <a:t> </a:t>
            </a:r>
            <a:r>
              <a:rPr lang="en-CA" sz="3200" dirty="0"/>
              <a:t>genome through </a:t>
            </a:r>
            <a:r>
              <a:rPr lang="en-CA" sz="3200" b="1" dirty="0" err="1"/>
              <a:t>viralRecall</a:t>
            </a:r>
            <a:endParaRPr lang="en-CA" sz="3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3200" dirty="0"/>
              <a:t>Function</a:t>
            </a:r>
            <a:r>
              <a:rPr lang="en-CA" sz="3200" dirty="0">
                <a:sym typeface="Wingdings" panose="05000000000000000000" pitchFamily="2" charset="2"/>
              </a:rPr>
              <a:t> identifies evidence of giant viruses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3200" dirty="0">
                <a:sym typeface="Wingdings" panose="05000000000000000000" pitchFamily="2" charset="2"/>
              </a:rPr>
              <a:t>Extensions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3200" b="1" dirty="0">
                <a:sym typeface="Wingdings" panose="05000000000000000000" pitchFamily="2" charset="2"/>
              </a:rPr>
              <a:t>Prodigal</a:t>
            </a:r>
            <a:r>
              <a:rPr lang="en-CA" sz="3200" dirty="0">
                <a:sym typeface="Wingdings" panose="05000000000000000000" pitchFamily="2" charset="2"/>
              </a:rPr>
              <a:t> </a:t>
            </a:r>
            <a:r>
              <a:rPr lang="en-CA" sz="2400" b="0" i="0" u="none" strike="noStrike" dirty="0">
                <a:effectLst/>
                <a:latin typeface="Arial" panose="020B0604020202020204" pitchFamily="34" charset="0"/>
              </a:rPr>
              <a:t>Predicts protein-coding genes from prokaryotic genomes.</a:t>
            </a:r>
            <a:endParaRPr lang="en-CA" sz="3200" dirty="0">
              <a:sym typeface="Wingdings" panose="05000000000000000000" pitchFamily="2" charset="2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sz="3200" b="1" dirty="0">
                <a:sym typeface="Wingdings" panose="05000000000000000000" pitchFamily="2" charset="2"/>
              </a:rPr>
              <a:t>HMMER3</a:t>
            </a:r>
            <a:r>
              <a:rPr lang="en-CA" sz="3200" dirty="0">
                <a:sym typeface="Wingdings" panose="05000000000000000000" pitchFamily="2" charset="2"/>
              </a:rPr>
              <a:t> </a:t>
            </a:r>
            <a:r>
              <a:rPr lang="en-CA" sz="2400" b="0" i="0" u="none" strike="noStrike" dirty="0">
                <a:effectLst/>
                <a:latin typeface="Arial" panose="020B0604020202020204" pitchFamily="34" charset="0"/>
              </a:rPr>
              <a:t>Compares prodigal’s predicted ORFs to the </a:t>
            </a:r>
            <a:r>
              <a:rPr lang="en-CA" sz="2400" b="0" i="0" u="none" strike="noStrike" dirty="0" err="1">
                <a:effectLst/>
                <a:latin typeface="Arial" panose="020B0604020202020204" pitchFamily="34" charset="0"/>
              </a:rPr>
              <a:t>Pfam</a:t>
            </a:r>
            <a:r>
              <a:rPr lang="en-CA" sz="2400" b="0" i="0" u="none" strike="noStrike" dirty="0">
                <a:effectLst/>
                <a:latin typeface="Arial" panose="020B0604020202020204" pitchFamily="34" charset="0"/>
              </a:rPr>
              <a:t> and </a:t>
            </a:r>
            <a:r>
              <a:rPr lang="en-CA" sz="2400" b="0" i="0" u="none" strike="noStrike" dirty="0" err="1">
                <a:effectLst/>
                <a:latin typeface="Arial" panose="020B0604020202020204" pitchFamily="34" charset="0"/>
              </a:rPr>
              <a:t>VoG</a:t>
            </a:r>
            <a:r>
              <a:rPr lang="en-CA" sz="2400" b="0" i="0" u="none" strike="noStrike" dirty="0">
                <a:effectLst/>
                <a:latin typeface="Arial" panose="020B0604020202020204" pitchFamily="34" charset="0"/>
              </a:rPr>
              <a:t> databases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CA" sz="2400" b="1" i="0" u="none" strike="noStrike" dirty="0" err="1">
                <a:effectLst/>
                <a:latin typeface="Arial" panose="020B0604020202020204" pitchFamily="34" charset="0"/>
              </a:rPr>
              <a:t>Pfam</a:t>
            </a:r>
            <a:r>
              <a:rPr lang="en-CA" sz="2400" b="1" i="0" u="none" strike="noStrike" dirty="0">
                <a:effectLst/>
                <a:latin typeface="Arial" panose="020B0604020202020204" pitchFamily="34" charset="0"/>
              </a:rPr>
              <a:t>→ </a:t>
            </a:r>
            <a:r>
              <a:rPr lang="en-CA" sz="2400" b="0" i="0" u="none" strike="noStrike" dirty="0" err="1">
                <a:effectLst/>
                <a:latin typeface="Arial" panose="020B0604020202020204" pitchFamily="34" charset="0"/>
              </a:rPr>
              <a:t>db</a:t>
            </a:r>
            <a:r>
              <a:rPr lang="en-CA" sz="2400" b="0" i="0" u="none" strike="noStrike" dirty="0">
                <a:effectLst/>
                <a:latin typeface="Arial" panose="020B0604020202020204" pitchFamily="34" charset="0"/>
              </a:rPr>
              <a:t> of HMMs within cellular organisms but not viruses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CA" sz="2400" b="1" i="0" u="none" strike="noStrike" dirty="0">
                <a:effectLst/>
                <a:latin typeface="Arial" panose="020B0604020202020204" pitchFamily="34" charset="0"/>
              </a:rPr>
              <a:t>VOG→</a:t>
            </a:r>
            <a:r>
              <a:rPr lang="en-CA" sz="24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CA" sz="2400" b="0" i="0" u="none" strike="noStrike" dirty="0" err="1">
                <a:effectLst/>
                <a:latin typeface="Arial" panose="020B0604020202020204" pitchFamily="34" charset="0"/>
              </a:rPr>
              <a:t>db</a:t>
            </a:r>
            <a:r>
              <a:rPr lang="en-CA" sz="2400" b="0" i="0" u="none" strike="noStrike" dirty="0">
                <a:effectLst/>
                <a:latin typeface="Arial" panose="020B0604020202020204" pitchFamily="34" charset="0"/>
              </a:rPr>
              <a:t> of HMMs within viruses but not cellular organisms</a:t>
            </a:r>
            <a:endParaRPr lang="en-CA" sz="32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3B4D1C-9CF2-41A1-80B1-E8831F0BB3E7}"/>
              </a:ext>
            </a:extLst>
          </p:cNvPr>
          <p:cNvGrpSpPr/>
          <p:nvPr/>
        </p:nvGrpSpPr>
        <p:grpSpPr>
          <a:xfrm>
            <a:off x="345050" y="1759631"/>
            <a:ext cx="444638" cy="402890"/>
            <a:chOff x="831272" y="2216728"/>
            <a:chExt cx="345707" cy="658091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AE71E94-C02F-4127-BC8F-AA7C019B8662}"/>
                </a:ext>
              </a:extLst>
            </p:cNvPr>
            <p:cNvSpPr/>
            <p:nvPr/>
          </p:nvSpPr>
          <p:spPr>
            <a:xfrm>
              <a:off x="831272" y="2216728"/>
              <a:ext cx="345707" cy="6580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C06C5B-5CFC-45FC-AE50-71CE2DD50BCF}"/>
                </a:ext>
              </a:extLst>
            </p:cNvPr>
            <p:cNvSpPr txBox="1"/>
            <p:nvPr/>
          </p:nvSpPr>
          <p:spPr>
            <a:xfrm>
              <a:off x="858653" y="2216728"/>
              <a:ext cx="290946" cy="65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/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27C6F1-8596-4FA4-9F55-671875BF3EC0}"/>
              </a:ext>
            </a:extLst>
          </p:cNvPr>
          <p:cNvGrpSpPr/>
          <p:nvPr/>
        </p:nvGrpSpPr>
        <p:grpSpPr>
          <a:xfrm>
            <a:off x="824905" y="1756851"/>
            <a:ext cx="444638" cy="402890"/>
            <a:chOff x="831272" y="2216728"/>
            <a:chExt cx="345707" cy="65809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A0E7D5D-7547-46C8-ADA0-A7038276A2E5}"/>
                </a:ext>
              </a:extLst>
            </p:cNvPr>
            <p:cNvSpPr/>
            <p:nvPr/>
          </p:nvSpPr>
          <p:spPr>
            <a:xfrm>
              <a:off x="831272" y="2216728"/>
              <a:ext cx="345707" cy="658091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D92861E-8343-4915-BF2D-02E073F8B6DE}"/>
                </a:ext>
              </a:extLst>
            </p:cNvPr>
            <p:cNvSpPr txBox="1"/>
            <p:nvPr/>
          </p:nvSpPr>
          <p:spPr>
            <a:xfrm>
              <a:off x="858653" y="2216728"/>
              <a:ext cx="290946" cy="653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000" b="1" dirty="0"/>
                <a:t>2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AC2BB93-5784-4BC7-B8CF-29BA8C738F15}"/>
              </a:ext>
            </a:extLst>
          </p:cNvPr>
          <p:cNvSpPr txBox="1"/>
          <p:nvPr/>
        </p:nvSpPr>
        <p:spPr>
          <a:xfrm>
            <a:off x="549067" y="2166646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Jan 19 </a:t>
            </a:r>
          </a:p>
        </p:txBody>
      </p:sp>
    </p:spTree>
    <p:extLst>
      <p:ext uri="{BB962C8B-B14F-4D97-AF65-F5344CB8AC3E}">
        <p14:creationId xmlns:p14="http://schemas.microsoft.com/office/powerpoint/2010/main" val="100375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2080725" y="1639973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2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C2BB93-5784-4BC7-B8CF-29BA8C738F15}"/>
              </a:ext>
            </a:extLst>
          </p:cNvPr>
          <p:cNvSpPr txBox="1"/>
          <p:nvPr/>
        </p:nvSpPr>
        <p:spPr>
          <a:xfrm>
            <a:off x="872940" y="1633203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Jan 26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145473" y="1015214"/>
            <a:ext cx="8950037" cy="714970"/>
            <a:chOff x="345050" y="1626377"/>
            <a:chExt cx="8950037" cy="714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2441605" y="1626377"/>
              <a:ext cx="709388" cy="658091"/>
              <a:chOff x="-498570" y="2277402"/>
              <a:chExt cx="345707" cy="65809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B35FE78-271F-4057-B7DF-87055E4B912F}"/>
                  </a:ext>
                </a:extLst>
              </p:cNvPr>
              <p:cNvSpPr/>
              <p:nvPr/>
            </p:nvSpPr>
            <p:spPr>
              <a:xfrm>
                <a:off x="-498570" y="2277402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E1EF10-63B6-4941-ABE1-CF950901A201}"/>
                  </a:ext>
                </a:extLst>
              </p:cNvPr>
              <p:cNvSpPr txBox="1"/>
              <p:nvPr/>
            </p:nvSpPr>
            <p:spPr>
              <a:xfrm>
                <a:off x="-471190" y="2322062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4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1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9181" y="1763756"/>
              <a:ext cx="444638" cy="402890"/>
              <a:chOff x="831272" y="2216728"/>
              <a:chExt cx="345707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3</a:t>
                </a:r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E362D43-83C4-4F65-93F8-CDEDEA3B0CB7}"/>
              </a:ext>
            </a:extLst>
          </p:cNvPr>
          <p:cNvSpPr txBox="1"/>
          <p:nvPr/>
        </p:nvSpPr>
        <p:spPr>
          <a:xfrm>
            <a:off x="660544" y="2594423"/>
            <a:ext cx="1062983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sym typeface="Wingdings" panose="05000000000000000000" pitchFamily="2" charset="2"/>
              </a:rPr>
              <a:t>B</a:t>
            </a:r>
            <a:r>
              <a:rPr lang="en-CA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egan working on the hybrid gene analysis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AUGUSTUS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good</a:t>
            </a: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 predicting exon–intron boundaries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 under-predict viral genes</a:t>
            </a:r>
          </a:p>
          <a:p>
            <a:pPr lvl="2"/>
            <a:endParaRPr lang="en-CA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Prodigal</a:t>
            </a:r>
            <a:r>
              <a:rPr lang="en-CA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CA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effectively predicts virus genes</a:t>
            </a:r>
            <a:endParaRPr lang="en-CA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CA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oes not predict exon–intron boundaries </a:t>
            </a:r>
            <a:endParaRPr lang="en-CA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81788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296792-71A3-4740-8F42-9DF45D98E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54" y="0"/>
            <a:ext cx="8645313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362D43-83C4-4F65-93F8-CDEDEA3B0CB7}"/>
              </a:ext>
            </a:extLst>
          </p:cNvPr>
          <p:cNvSpPr txBox="1"/>
          <p:nvPr/>
        </p:nvSpPr>
        <p:spPr>
          <a:xfrm>
            <a:off x="5139961" y="277091"/>
            <a:ext cx="3158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</a:t>
            </a:r>
            <a:r>
              <a:rPr lang="en-CA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ybrid gene analysis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355436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13B5-72AF-475A-8C05-077F26ECD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3" y="220665"/>
            <a:ext cx="8825658" cy="679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chemeClr val="tx2">
                    <a:lumMod val="75000"/>
                  </a:schemeClr>
                </a:solidFill>
              </a:rPr>
              <a:t>Week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D39F22-5110-49E5-BB99-3D1455FDAC4A}"/>
              </a:ext>
            </a:extLst>
          </p:cNvPr>
          <p:cNvSpPr txBox="1"/>
          <p:nvPr/>
        </p:nvSpPr>
        <p:spPr>
          <a:xfrm>
            <a:off x="2080725" y="1639973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Feb 2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59B991-DCC8-48EC-8887-E2505FC7A468}"/>
              </a:ext>
            </a:extLst>
          </p:cNvPr>
          <p:cNvSpPr txBox="1"/>
          <p:nvPr/>
        </p:nvSpPr>
        <p:spPr>
          <a:xfrm>
            <a:off x="7169333" y="307299"/>
            <a:ext cx="3311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Ext Figure 4</a:t>
            </a:r>
            <a:r>
              <a:rPr lang="en-CA" sz="24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C2BB93-5784-4BC7-B8CF-29BA8C738F15}"/>
              </a:ext>
            </a:extLst>
          </p:cNvPr>
          <p:cNvSpPr txBox="1"/>
          <p:nvPr/>
        </p:nvSpPr>
        <p:spPr>
          <a:xfrm>
            <a:off x="872940" y="1633203"/>
            <a:ext cx="996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Jan 26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62935C-026E-4B58-BCD1-98A4713646AC}"/>
              </a:ext>
            </a:extLst>
          </p:cNvPr>
          <p:cNvGrpSpPr/>
          <p:nvPr/>
        </p:nvGrpSpPr>
        <p:grpSpPr>
          <a:xfrm>
            <a:off x="145473" y="1015214"/>
            <a:ext cx="8950037" cy="714970"/>
            <a:chOff x="345050" y="1626377"/>
            <a:chExt cx="8950037" cy="7149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5181BC-B881-439A-B16C-1BF22BB3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50" y="1683256"/>
              <a:ext cx="8950037" cy="65809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76BBBC-D694-41C1-A74C-C048FA203F94}"/>
                </a:ext>
              </a:extLst>
            </p:cNvPr>
            <p:cNvGrpSpPr/>
            <p:nvPr/>
          </p:nvGrpSpPr>
          <p:grpSpPr>
            <a:xfrm>
              <a:off x="2441605" y="1626377"/>
              <a:ext cx="709388" cy="658091"/>
              <a:chOff x="-498570" y="2277402"/>
              <a:chExt cx="345707" cy="65809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B35FE78-271F-4057-B7DF-87055E4B912F}"/>
                  </a:ext>
                </a:extLst>
              </p:cNvPr>
              <p:cNvSpPr/>
              <p:nvPr/>
            </p:nvSpPr>
            <p:spPr>
              <a:xfrm>
                <a:off x="-498570" y="2277402"/>
                <a:ext cx="345707" cy="658091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9E1EF10-63B6-4941-ABE1-CF950901A201}"/>
                  </a:ext>
                </a:extLst>
              </p:cNvPr>
              <p:cNvSpPr txBox="1"/>
              <p:nvPr/>
            </p:nvSpPr>
            <p:spPr>
              <a:xfrm>
                <a:off x="-471190" y="2322062"/>
                <a:ext cx="2909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b="1" dirty="0"/>
                  <a:t>4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3B4D1C-9CF2-41A1-80B1-E8831F0BB3E7}"/>
                </a:ext>
              </a:extLst>
            </p:cNvPr>
            <p:cNvGrpSpPr/>
            <p:nvPr/>
          </p:nvGrpSpPr>
          <p:grpSpPr>
            <a:xfrm>
              <a:off x="345050" y="1759631"/>
              <a:ext cx="444638" cy="402890"/>
              <a:chOff x="831272" y="2216728"/>
              <a:chExt cx="345707" cy="658091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AE71E94-C02F-4127-BC8F-AA7C019B8662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0C06C5B-5CFC-45FC-AE50-71CE2DD50BCF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1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027C6F1-8596-4FA4-9F55-671875BF3EC0}"/>
                </a:ext>
              </a:extLst>
            </p:cNvPr>
            <p:cNvGrpSpPr/>
            <p:nvPr/>
          </p:nvGrpSpPr>
          <p:grpSpPr>
            <a:xfrm>
              <a:off x="824905" y="1756851"/>
              <a:ext cx="444638" cy="402890"/>
              <a:chOff x="831272" y="2216728"/>
              <a:chExt cx="345707" cy="658091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A0E7D5D-7547-46C8-ADA0-A7038276A2E5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92861E-8343-4915-BF2D-02E073F8B6DE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2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0DF89B-CCA1-4744-84F8-3411A72835CB}"/>
                </a:ext>
              </a:extLst>
            </p:cNvPr>
            <p:cNvGrpSpPr/>
            <p:nvPr/>
          </p:nvGrpSpPr>
          <p:grpSpPr>
            <a:xfrm>
              <a:off x="1329181" y="1763756"/>
              <a:ext cx="444638" cy="402890"/>
              <a:chOff x="831272" y="2216728"/>
              <a:chExt cx="345707" cy="65809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62FA829-BA0D-4F56-8D65-430077927B7F}"/>
                  </a:ext>
                </a:extLst>
              </p:cNvPr>
              <p:cNvSpPr/>
              <p:nvPr/>
            </p:nvSpPr>
            <p:spPr>
              <a:xfrm>
                <a:off x="831272" y="2216728"/>
                <a:ext cx="345707" cy="658091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671F2-45A7-4680-AE81-DFC040D16AFC}"/>
                  </a:ext>
                </a:extLst>
              </p:cNvPr>
              <p:cNvSpPr txBox="1"/>
              <p:nvPr/>
            </p:nvSpPr>
            <p:spPr>
              <a:xfrm>
                <a:off x="858653" y="2216728"/>
                <a:ext cx="290946" cy="653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/>
                  <a:t>3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6817139-AEC6-46F7-828F-D9958746F8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1"/>
          <a:stretch/>
        </p:blipFill>
        <p:spPr>
          <a:xfrm>
            <a:off x="3521171" y="1059874"/>
            <a:ext cx="8648582" cy="57981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A635418-7266-4795-966F-42B890609218}"/>
              </a:ext>
            </a:extLst>
          </p:cNvPr>
          <p:cNvSpPr txBox="1"/>
          <p:nvPr/>
        </p:nvSpPr>
        <p:spPr>
          <a:xfrm>
            <a:off x="22247" y="3239061"/>
            <a:ext cx="34961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Started using R </a:t>
            </a:r>
            <a:r>
              <a:rPr lang="en-CA" sz="2800" dirty="0" err="1"/>
              <a:t>Circlize</a:t>
            </a:r>
            <a:endParaRPr lang="en-CA" sz="2800" dirty="0"/>
          </a:p>
          <a:p>
            <a:r>
              <a:rPr lang="en-CA" sz="2800" dirty="0">
                <a:sym typeface="Wingdings" panose="05000000000000000000" pitchFamily="2" charset="2"/>
              </a:rPr>
              <a:t>- Verification check for AUGUSTUS, Prodigal, and HMM Search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9776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1321</TotalTime>
  <Words>1140</Words>
  <Application>Microsoft Office PowerPoint</Application>
  <PresentationFormat>Widescreen</PresentationFormat>
  <Paragraphs>319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</vt:lpstr>
      <vt:lpstr>Calibri</vt:lpstr>
      <vt:lpstr>Calibri Light</vt:lpstr>
      <vt:lpstr>Wingdings 3</vt:lpstr>
      <vt:lpstr>Office Theme</vt:lpstr>
      <vt:lpstr>BIOIN 401: Giant Viruses</vt:lpstr>
      <vt:lpstr>Project Timeline</vt:lpstr>
      <vt:lpstr>Week 1</vt:lpstr>
      <vt:lpstr>Extra Task - Evaluating Additional Taxa For Examination</vt:lpstr>
      <vt:lpstr>Week 2</vt:lpstr>
      <vt:lpstr>Week 3</vt:lpstr>
      <vt:lpstr>Week 4</vt:lpstr>
      <vt:lpstr>PowerPoint Presentation</vt:lpstr>
      <vt:lpstr>Week 4</vt:lpstr>
      <vt:lpstr>Week 4</vt:lpstr>
      <vt:lpstr>Week 4</vt:lpstr>
      <vt:lpstr>Week 5</vt:lpstr>
      <vt:lpstr>Week 5</vt:lpstr>
      <vt:lpstr>Week 6</vt:lpstr>
      <vt:lpstr>Week 6</vt:lpstr>
      <vt:lpstr>Week 7</vt:lpstr>
      <vt:lpstr>Week 7</vt:lpstr>
      <vt:lpstr>Week 8</vt:lpstr>
      <vt:lpstr>PowerPoint Presentation</vt:lpstr>
      <vt:lpstr>PowerPoint Presentation</vt:lpstr>
      <vt:lpstr>Week 8</vt:lpstr>
      <vt:lpstr>PowerPoint Presentation</vt:lpstr>
      <vt:lpstr>PowerPoint Presentation</vt:lpstr>
      <vt:lpstr>Week 8</vt:lpstr>
      <vt:lpstr>PowerPoint Presentation</vt:lpstr>
      <vt:lpstr>Week 9</vt:lpstr>
      <vt:lpstr>PowerPoint Presentation</vt:lpstr>
      <vt:lpstr>PowerPoint Presentation</vt:lpstr>
      <vt:lpstr>PowerPoint Presentation</vt:lpstr>
      <vt:lpstr>Week 10</vt:lpstr>
      <vt:lpstr>PowerPoint Presentation</vt:lpstr>
      <vt:lpstr>PowerPoint Presentation</vt:lpstr>
      <vt:lpstr>PowerPoint Presentation</vt:lpstr>
      <vt:lpstr>PowerPoint Presentation</vt:lpstr>
      <vt:lpstr>Week 11</vt:lpstr>
      <vt:lpstr>Week 12</vt:lpstr>
      <vt:lpstr>Phylogenetic Trees:  DNA Polymerase</vt:lpstr>
      <vt:lpstr>PowerPoint Presentation</vt:lpstr>
      <vt:lpstr>Phylogenetic Trees: Major Capsid Protein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 401: Giant Viruses</dc:title>
  <dc:creator>Tyler Watson</dc:creator>
  <cp:lastModifiedBy>Tyler Watson</cp:lastModifiedBy>
  <cp:revision>93</cp:revision>
  <dcterms:created xsi:type="dcterms:W3CDTF">2021-04-06T18:57:56Z</dcterms:created>
  <dcterms:modified xsi:type="dcterms:W3CDTF">2021-04-13T18:58:09Z</dcterms:modified>
</cp:coreProperties>
</file>